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0.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5" r:id="rId3"/>
    <p:sldMasterId id="2147483704" r:id="rId4"/>
    <p:sldMasterId id="2147483716" r:id="rId5"/>
    <p:sldMasterId id="2147483739" r:id="rId6"/>
    <p:sldMasterId id="2147483763" r:id="rId7"/>
    <p:sldMasterId id="2147483784" r:id="rId8"/>
    <p:sldMasterId id="2147483797" r:id="rId9"/>
    <p:sldMasterId id="2147483809" r:id="rId10"/>
    <p:sldMasterId id="2147483826" r:id="rId11"/>
    <p:sldMasterId id="2147483843" r:id="rId12"/>
    <p:sldMasterId id="2147483856" r:id="rId13"/>
    <p:sldMasterId id="2147483873" r:id="rId14"/>
    <p:sldMasterId id="2147483887" r:id="rId15"/>
  </p:sldMasterIdLst>
  <p:notesMasterIdLst>
    <p:notesMasterId r:id="rId139"/>
  </p:notesMasterIdLst>
  <p:sldIdLst>
    <p:sldId id="256" r:id="rId16"/>
    <p:sldId id="257" r:id="rId17"/>
    <p:sldId id="555" r:id="rId18"/>
    <p:sldId id="556" r:id="rId19"/>
    <p:sldId id="557" r:id="rId20"/>
    <p:sldId id="558" r:id="rId21"/>
    <p:sldId id="559" r:id="rId22"/>
    <p:sldId id="560" r:id="rId23"/>
    <p:sldId id="561" r:id="rId24"/>
    <p:sldId id="562" r:id="rId25"/>
    <p:sldId id="577" r:id="rId26"/>
    <p:sldId id="578" r:id="rId27"/>
    <p:sldId id="299" r:id="rId28"/>
    <p:sldId id="307" r:id="rId29"/>
    <p:sldId id="301" r:id="rId30"/>
    <p:sldId id="302" r:id="rId31"/>
    <p:sldId id="303" r:id="rId32"/>
    <p:sldId id="317" r:id="rId33"/>
    <p:sldId id="315" r:id="rId34"/>
    <p:sldId id="580" r:id="rId35"/>
    <p:sldId id="581" r:id="rId36"/>
    <p:sldId id="285" r:id="rId37"/>
    <p:sldId id="507" r:id="rId38"/>
    <p:sldId id="508" r:id="rId39"/>
    <p:sldId id="509" r:id="rId40"/>
    <p:sldId id="510" r:id="rId41"/>
    <p:sldId id="511" r:id="rId42"/>
    <p:sldId id="399" r:id="rId43"/>
    <p:sldId id="512" r:id="rId44"/>
    <p:sldId id="402" r:id="rId45"/>
    <p:sldId id="444" r:id="rId46"/>
    <p:sldId id="439" r:id="rId47"/>
    <p:sldId id="502" r:id="rId48"/>
    <p:sldId id="503" r:id="rId49"/>
    <p:sldId id="404" r:id="rId50"/>
    <p:sldId id="589" r:id="rId51"/>
    <p:sldId id="590" r:id="rId52"/>
    <p:sldId id="324" r:id="rId53"/>
    <p:sldId id="328" r:id="rId54"/>
    <p:sldId id="523" r:id="rId55"/>
    <p:sldId id="524" r:id="rId56"/>
    <p:sldId id="332" r:id="rId57"/>
    <p:sldId id="331" r:id="rId58"/>
    <p:sldId id="333" r:id="rId59"/>
    <p:sldId id="527" r:id="rId60"/>
    <p:sldId id="334" r:id="rId61"/>
    <p:sldId id="529" r:id="rId62"/>
    <p:sldId id="335" r:id="rId63"/>
    <p:sldId id="506" r:id="rId64"/>
    <p:sldId id="554" r:id="rId65"/>
    <p:sldId id="553" r:id="rId66"/>
    <p:sldId id="550" r:id="rId67"/>
    <p:sldId id="336" r:id="rId68"/>
    <p:sldId id="337" r:id="rId69"/>
    <p:sldId id="338" r:id="rId70"/>
    <p:sldId id="339" r:id="rId71"/>
    <p:sldId id="340" r:id="rId72"/>
    <p:sldId id="341" r:id="rId73"/>
    <p:sldId id="342" r:id="rId74"/>
    <p:sldId id="343" r:id="rId75"/>
    <p:sldId id="344" r:id="rId76"/>
    <p:sldId id="345" r:id="rId77"/>
    <p:sldId id="357" r:id="rId78"/>
    <p:sldId id="358" r:id="rId79"/>
    <p:sldId id="359" r:id="rId80"/>
    <p:sldId id="360" r:id="rId81"/>
    <p:sldId id="361" r:id="rId82"/>
    <p:sldId id="362" r:id="rId83"/>
    <p:sldId id="363" r:id="rId84"/>
    <p:sldId id="364" r:id="rId85"/>
    <p:sldId id="365" r:id="rId86"/>
    <p:sldId id="366" r:id="rId87"/>
    <p:sldId id="375" r:id="rId88"/>
    <p:sldId id="376" r:id="rId89"/>
    <p:sldId id="377" r:id="rId90"/>
    <p:sldId id="378" r:id="rId91"/>
    <p:sldId id="379" r:id="rId92"/>
    <p:sldId id="380" r:id="rId93"/>
    <p:sldId id="381" r:id="rId94"/>
    <p:sldId id="390" r:id="rId95"/>
    <p:sldId id="392" r:id="rId96"/>
    <p:sldId id="393" r:id="rId97"/>
    <p:sldId id="394" r:id="rId98"/>
    <p:sldId id="395" r:id="rId99"/>
    <p:sldId id="396" r:id="rId100"/>
    <p:sldId id="397" r:id="rId101"/>
    <p:sldId id="398" r:id="rId102"/>
    <p:sldId id="530" r:id="rId103"/>
    <p:sldId id="531" r:id="rId104"/>
    <p:sldId id="532" r:id="rId105"/>
    <p:sldId id="533" r:id="rId106"/>
    <p:sldId id="534" r:id="rId107"/>
    <p:sldId id="535" r:id="rId108"/>
    <p:sldId id="536" r:id="rId109"/>
    <p:sldId id="546" r:id="rId110"/>
    <p:sldId id="537" r:id="rId111"/>
    <p:sldId id="538" r:id="rId112"/>
    <p:sldId id="539" r:id="rId113"/>
    <p:sldId id="540" r:id="rId114"/>
    <p:sldId id="541" r:id="rId115"/>
    <p:sldId id="542" r:id="rId116"/>
    <p:sldId id="543" r:id="rId117"/>
    <p:sldId id="547" r:id="rId118"/>
    <p:sldId id="544" r:id="rId119"/>
    <p:sldId id="545" r:id="rId120"/>
    <p:sldId id="496" r:id="rId121"/>
    <p:sldId id="497" r:id="rId122"/>
    <p:sldId id="498" r:id="rId123"/>
    <p:sldId id="499" r:id="rId124"/>
    <p:sldId id="500" r:id="rId125"/>
    <p:sldId id="501" r:id="rId126"/>
    <p:sldId id="382" r:id="rId127"/>
    <p:sldId id="456" r:id="rId128"/>
    <p:sldId id="548" r:id="rId129"/>
    <p:sldId id="549" r:id="rId130"/>
    <p:sldId id="591" r:id="rId131"/>
    <p:sldId id="592" r:id="rId132"/>
    <p:sldId id="582" r:id="rId133"/>
    <p:sldId id="587" r:id="rId134"/>
    <p:sldId id="584" r:id="rId135"/>
    <p:sldId id="585" r:id="rId136"/>
    <p:sldId id="586" r:id="rId137"/>
    <p:sldId id="583" r:id="rId138"/>
  </p:sldIdLst>
  <p:sldSz cx="9144000" cy="6858000" type="screen4x3"/>
  <p:notesSz cx="7099300" cy="10234613"/>
  <p:defaultTextStyle>
    <a:defPPr>
      <a:defRPr lang="en-US"/>
    </a:defPPr>
    <a:lvl1pPr algn="l" rtl="0" fontAlgn="base">
      <a:spcBef>
        <a:spcPct val="0"/>
      </a:spcBef>
      <a:spcAft>
        <a:spcPct val="0"/>
      </a:spcAft>
      <a:defRPr sz="2800" kern="1200">
        <a:solidFill>
          <a:schemeClr val="tx1"/>
        </a:solidFill>
        <a:latin typeface="Arial" charset="0"/>
        <a:ea typeface="+mn-ea"/>
        <a:cs typeface="+mn-cs"/>
      </a:defRPr>
    </a:lvl1pPr>
    <a:lvl2pPr marL="457200" algn="l" rtl="0" fontAlgn="base">
      <a:spcBef>
        <a:spcPct val="0"/>
      </a:spcBef>
      <a:spcAft>
        <a:spcPct val="0"/>
      </a:spcAft>
      <a:defRPr sz="2800" kern="1200">
        <a:solidFill>
          <a:schemeClr val="tx1"/>
        </a:solidFill>
        <a:latin typeface="Arial" charset="0"/>
        <a:ea typeface="+mn-ea"/>
        <a:cs typeface="+mn-cs"/>
      </a:defRPr>
    </a:lvl2pPr>
    <a:lvl3pPr marL="914400" algn="l" rtl="0" fontAlgn="base">
      <a:spcBef>
        <a:spcPct val="0"/>
      </a:spcBef>
      <a:spcAft>
        <a:spcPct val="0"/>
      </a:spcAft>
      <a:defRPr sz="2800" kern="1200">
        <a:solidFill>
          <a:schemeClr val="tx1"/>
        </a:solidFill>
        <a:latin typeface="Arial" charset="0"/>
        <a:ea typeface="+mn-ea"/>
        <a:cs typeface="+mn-cs"/>
      </a:defRPr>
    </a:lvl3pPr>
    <a:lvl4pPr marL="1371600" algn="l" rtl="0" fontAlgn="base">
      <a:spcBef>
        <a:spcPct val="0"/>
      </a:spcBef>
      <a:spcAft>
        <a:spcPct val="0"/>
      </a:spcAft>
      <a:defRPr sz="2800" kern="1200">
        <a:solidFill>
          <a:schemeClr val="tx1"/>
        </a:solidFill>
        <a:latin typeface="Arial" charset="0"/>
        <a:ea typeface="+mn-ea"/>
        <a:cs typeface="+mn-cs"/>
      </a:defRPr>
    </a:lvl4pPr>
    <a:lvl5pPr marL="1828800" algn="l" rtl="0" fontAlgn="base">
      <a:spcBef>
        <a:spcPct val="0"/>
      </a:spcBef>
      <a:spcAft>
        <a:spcPct val="0"/>
      </a:spcAft>
      <a:defRPr sz="2800" kern="1200">
        <a:solidFill>
          <a:schemeClr val="tx1"/>
        </a:solidFill>
        <a:latin typeface="Arial" charset="0"/>
        <a:ea typeface="+mn-ea"/>
        <a:cs typeface="+mn-cs"/>
      </a:defRPr>
    </a:lvl5pPr>
    <a:lvl6pPr marL="2286000" algn="l" defTabSz="914400" rtl="0" eaLnBrk="1" latinLnBrk="0" hangingPunct="1">
      <a:defRPr sz="2800" kern="1200">
        <a:solidFill>
          <a:schemeClr val="tx1"/>
        </a:solidFill>
        <a:latin typeface="Arial" charset="0"/>
        <a:ea typeface="+mn-ea"/>
        <a:cs typeface="+mn-cs"/>
      </a:defRPr>
    </a:lvl6pPr>
    <a:lvl7pPr marL="2743200" algn="l" defTabSz="914400" rtl="0" eaLnBrk="1" latinLnBrk="0" hangingPunct="1">
      <a:defRPr sz="2800" kern="1200">
        <a:solidFill>
          <a:schemeClr val="tx1"/>
        </a:solidFill>
        <a:latin typeface="Arial" charset="0"/>
        <a:ea typeface="+mn-ea"/>
        <a:cs typeface="+mn-cs"/>
      </a:defRPr>
    </a:lvl7pPr>
    <a:lvl8pPr marL="3200400" algn="l" defTabSz="914400" rtl="0" eaLnBrk="1" latinLnBrk="0" hangingPunct="1">
      <a:defRPr sz="2800" kern="1200">
        <a:solidFill>
          <a:schemeClr val="tx1"/>
        </a:solidFill>
        <a:latin typeface="Arial" charset="0"/>
        <a:ea typeface="+mn-ea"/>
        <a:cs typeface="+mn-cs"/>
      </a:defRPr>
    </a:lvl8pPr>
    <a:lvl9pPr marL="3657600" algn="l" defTabSz="914400" rtl="0" eaLnBrk="1" latinLnBrk="0" hangingPunct="1">
      <a:defRPr sz="28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9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FF0000"/>
    <a:srgbClr val="C0C0C0"/>
    <a:srgbClr val="292929"/>
    <a:srgbClr val="DDDDDD"/>
    <a:srgbClr val="CC9900"/>
    <a:srgbClr val="009900"/>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76" autoAdjust="0"/>
  </p:normalViewPr>
  <p:slideViewPr>
    <p:cSldViewPr>
      <p:cViewPr varScale="1">
        <p:scale>
          <a:sx n="82" d="100"/>
          <a:sy n="82" d="100"/>
        </p:scale>
        <p:origin x="1478" y="58"/>
      </p:cViewPr>
      <p:guideLst>
        <p:guide orient="horz" pos="2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slide" Target="slides/slide119.xml"/><Relationship Id="rId139" Type="http://schemas.openxmlformats.org/officeDocument/2006/relationships/notesMaster" Target="notesMasters/notesMaster1.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2.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slide" Target="slides/slide120.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141"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slide" Target="slides/slide12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 Type="http://schemas.openxmlformats.org/officeDocument/2006/relationships/slideMaster" Target="slideMasters/slideMaster15.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94EC4A4-DB0E-4A09-AFAA-EB3DE4A3A279}" type="datetimeFigureOut">
              <a:rPr lang="en-US" smtClean="0"/>
              <a:pPr/>
              <a:t>5/27/2023</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17AAFAF1-F03B-4BB6-A929-D30253E4593D}" type="slidenum">
              <a:rPr lang="en-US" smtClean="0"/>
              <a:pPr/>
              <a:t>‹#›</a:t>
            </a:fld>
            <a:endParaRPr lang="en-US"/>
          </a:p>
        </p:txBody>
      </p:sp>
    </p:spTree>
    <p:extLst>
      <p:ext uri="{BB962C8B-B14F-4D97-AF65-F5344CB8AC3E}">
        <p14:creationId xmlns:p14="http://schemas.microsoft.com/office/powerpoint/2010/main" val="3788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defTabSz="457200" fontAlgn="auto">
              <a:spcBef>
                <a:spcPts val="0"/>
              </a:spcBef>
              <a:spcAft>
                <a:spcPts val="0"/>
              </a:spcAft>
              <a:defRPr/>
            </a:pPr>
            <a:fld id="{7CB49607-71CC-4F14-9925-539B5A75CF37}" type="slidenum">
              <a:rPr lang="en-US" smtClean="0">
                <a:solidFill>
                  <a:prstClr val="black"/>
                </a:solidFill>
                <a:latin typeface="Calibri"/>
              </a:rPr>
              <a:pPr defTabSz="457200" fontAlgn="auto">
                <a:spcBef>
                  <a:spcPts val="0"/>
                </a:spcBef>
                <a:spcAft>
                  <a:spcPts val="0"/>
                </a:spcAft>
                <a:defRPr/>
              </a:pPr>
              <a:t>3</a:t>
            </a:fld>
            <a:endParaRPr lang="en-US">
              <a:solidFill>
                <a:prstClr val="black"/>
              </a:solidFill>
              <a:latin typeface="Calibri"/>
            </a:endParaRPr>
          </a:p>
        </p:txBody>
      </p:sp>
      <p:sp>
        <p:nvSpPr>
          <p:cNvPr id="73731"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3732"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p>
            <a:pPr defTabSz="457200" fontAlgn="auto">
              <a:spcBef>
                <a:spcPts val="0"/>
              </a:spcBef>
              <a:spcAft>
                <a:spcPts val="0"/>
              </a:spcAft>
              <a:defRPr/>
            </a:pPr>
            <a:fld id="{5268E7C3-E4C1-4572-845E-9A00E84E6491}" type="slidenum">
              <a:rPr lang="en-US" smtClean="0">
                <a:solidFill>
                  <a:prstClr val="black"/>
                </a:solidFill>
                <a:latin typeface="Calibri"/>
              </a:rPr>
              <a:pPr defTabSz="457200" fontAlgn="auto">
                <a:spcBef>
                  <a:spcPts val="0"/>
                </a:spcBef>
                <a:spcAft>
                  <a:spcPts val="0"/>
                </a:spcAft>
                <a:defRPr/>
              </a:pPr>
              <a:t>4</a:t>
            </a:fld>
            <a:endParaRPr lang="en-US">
              <a:solidFill>
                <a:prstClr val="black"/>
              </a:solidFill>
              <a:latin typeface="Calibri"/>
            </a:endParaRPr>
          </a:p>
        </p:txBody>
      </p:sp>
      <p:sp>
        <p:nvSpPr>
          <p:cNvPr id="74755"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4756"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p:txBody>
          <a:bodyPr/>
          <a:lstStyle/>
          <a:p>
            <a:pPr defTabSz="457200" fontAlgn="auto">
              <a:spcBef>
                <a:spcPts val="0"/>
              </a:spcBef>
              <a:spcAft>
                <a:spcPts val="0"/>
              </a:spcAft>
              <a:defRPr/>
            </a:pPr>
            <a:fld id="{5C7AB929-50EF-44CC-A7FA-AE71BFCA725E}" type="slidenum">
              <a:rPr lang="en-US" smtClean="0">
                <a:solidFill>
                  <a:prstClr val="black"/>
                </a:solidFill>
                <a:latin typeface="Calibri"/>
              </a:rPr>
              <a:pPr defTabSz="457200" fontAlgn="auto">
                <a:spcBef>
                  <a:spcPts val="0"/>
                </a:spcBef>
                <a:spcAft>
                  <a:spcPts val="0"/>
                </a:spcAft>
                <a:defRPr/>
              </a:pPr>
              <a:t>5</a:t>
            </a:fld>
            <a:endParaRPr lang="en-US">
              <a:solidFill>
                <a:prstClr val="black"/>
              </a:solidFill>
              <a:latin typeface="Calibri"/>
            </a:endParaRPr>
          </a:p>
        </p:txBody>
      </p:sp>
      <p:sp>
        <p:nvSpPr>
          <p:cNvPr id="75779"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5780"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p:txBody>
          <a:bodyPr/>
          <a:lstStyle/>
          <a:p>
            <a:pPr defTabSz="457200" fontAlgn="auto">
              <a:spcBef>
                <a:spcPts val="0"/>
              </a:spcBef>
              <a:spcAft>
                <a:spcPts val="0"/>
              </a:spcAft>
              <a:defRPr/>
            </a:pPr>
            <a:fld id="{D0C0F4D8-E141-406C-86BE-BA525E52CD85}" type="slidenum">
              <a:rPr lang="en-US" smtClean="0">
                <a:solidFill>
                  <a:prstClr val="black"/>
                </a:solidFill>
                <a:latin typeface="Calibri"/>
              </a:rPr>
              <a:pPr defTabSz="457200" fontAlgn="auto">
                <a:spcBef>
                  <a:spcPts val="0"/>
                </a:spcBef>
                <a:spcAft>
                  <a:spcPts val="0"/>
                </a:spcAft>
                <a:defRPr/>
              </a:pPr>
              <a:t>6</a:t>
            </a:fld>
            <a:endParaRPr lang="en-US">
              <a:solidFill>
                <a:prstClr val="black"/>
              </a:solidFill>
              <a:latin typeface="Calibri"/>
            </a:endParaRPr>
          </a:p>
        </p:txBody>
      </p:sp>
      <p:sp>
        <p:nvSpPr>
          <p:cNvPr id="76803"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6804"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defTabSz="457200" fontAlgn="auto">
              <a:spcBef>
                <a:spcPts val="0"/>
              </a:spcBef>
              <a:spcAft>
                <a:spcPts val="0"/>
              </a:spcAft>
              <a:defRPr/>
            </a:pPr>
            <a:fld id="{A91CE0E0-6529-4219-9EB9-FE7811CF4A70}" type="slidenum">
              <a:rPr lang="en-US" smtClean="0">
                <a:solidFill>
                  <a:prstClr val="black"/>
                </a:solidFill>
                <a:latin typeface="Calibri"/>
              </a:rPr>
              <a:pPr defTabSz="457200" fontAlgn="auto">
                <a:spcBef>
                  <a:spcPts val="0"/>
                </a:spcBef>
                <a:spcAft>
                  <a:spcPts val="0"/>
                </a:spcAft>
                <a:defRPr/>
              </a:pPr>
              <a:t>7</a:t>
            </a:fld>
            <a:endParaRPr lang="en-US">
              <a:solidFill>
                <a:prstClr val="black"/>
              </a:solidFill>
              <a:latin typeface="Calibri"/>
            </a:endParaRPr>
          </a:p>
        </p:txBody>
      </p:sp>
      <p:sp>
        <p:nvSpPr>
          <p:cNvPr id="77827"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7828"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defTabSz="457200" fontAlgn="auto">
              <a:spcBef>
                <a:spcPts val="0"/>
              </a:spcBef>
              <a:spcAft>
                <a:spcPts val="0"/>
              </a:spcAft>
              <a:defRPr/>
            </a:pPr>
            <a:fld id="{7CC34152-7A0D-48F3-AA4D-B45726BE91BB}" type="slidenum">
              <a:rPr lang="en-US" smtClean="0">
                <a:solidFill>
                  <a:prstClr val="black"/>
                </a:solidFill>
                <a:latin typeface="Calibri"/>
              </a:rPr>
              <a:pPr defTabSz="457200" fontAlgn="auto">
                <a:spcBef>
                  <a:spcPts val="0"/>
                </a:spcBef>
                <a:spcAft>
                  <a:spcPts val="0"/>
                </a:spcAft>
                <a:defRPr/>
              </a:pPr>
              <a:t>8</a:t>
            </a:fld>
            <a:endParaRPr lang="en-US">
              <a:solidFill>
                <a:prstClr val="black"/>
              </a:solidFill>
              <a:latin typeface="Calibri"/>
            </a:endParaRPr>
          </a:p>
        </p:txBody>
      </p:sp>
      <p:sp>
        <p:nvSpPr>
          <p:cNvPr id="78851"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8852"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defTabSz="457200" fontAlgn="auto">
              <a:spcBef>
                <a:spcPts val="0"/>
              </a:spcBef>
              <a:spcAft>
                <a:spcPts val="0"/>
              </a:spcAft>
              <a:defRPr/>
            </a:pPr>
            <a:fld id="{79BB3652-4400-43AA-941D-82E4FEE6DB98}" type="slidenum">
              <a:rPr lang="en-US" smtClean="0">
                <a:solidFill>
                  <a:prstClr val="black"/>
                </a:solidFill>
                <a:latin typeface="Calibri"/>
              </a:rPr>
              <a:pPr defTabSz="457200" fontAlgn="auto">
                <a:spcBef>
                  <a:spcPts val="0"/>
                </a:spcBef>
                <a:spcAft>
                  <a:spcPts val="0"/>
                </a:spcAft>
                <a:defRPr/>
              </a:pPr>
              <a:t>9</a:t>
            </a:fld>
            <a:endParaRPr lang="en-US">
              <a:solidFill>
                <a:prstClr val="black"/>
              </a:solidFill>
              <a:latin typeface="Calibri"/>
            </a:endParaRPr>
          </a:p>
        </p:txBody>
      </p:sp>
      <p:sp>
        <p:nvSpPr>
          <p:cNvPr id="79875"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9876"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p:txBody>
          <a:bodyPr/>
          <a:lstStyle/>
          <a:p>
            <a:pPr defTabSz="457200" fontAlgn="auto">
              <a:spcBef>
                <a:spcPts val="0"/>
              </a:spcBef>
              <a:spcAft>
                <a:spcPts val="0"/>
              </a:spcAft>
              <a:defRPr/>
            </a:pPr>
            <a:fld id="{5D717499-72C9-426B-A4B9-F8B49F6D810C}" type="slidenum">
              <a:rPr lang="en-US" smtClean="0">
                <a:solidFill>
                  <a:prstClr val="black"/>
                </a:solidFill>
                <a:latin typeface="Calibri"/>
              </a:rPr>
              <a:pPr defTabSz="457200" fontAlgn="auto">
                <a:spcBef>
                  <a:spcPts val="0"/>
                </a:spcBef>
                <a:spcAft>
                  <a:spcPts val="0"/>
                </a:spcAft>
                <a:defRPr/>
              </a:pPr>
              <a:t>10</a:t>
            </a:fld>
            <a:endParaRPr lang="en-US">
              <a:solidFill>
                <a:prstClr val="black"/>
              </a:solidFill>
              <a:latin typeface="Calibri"/>
            </a:endParaRPr>
          </a:p>
        </p:txBody>
      </p:sp>
      <p:sp>
        <p:nvSpPr>
          <p:cNvPr id="80899"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80900"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6.xml"/><Relationship Id="rId1" Type="http://schemas.openxmlformats.org/officeDocument/2006/relationships/themeOverride" Target="../theme/themeOverride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9.xml"/><Relationship Id="rId1" Type="http://schemas.openxmlformats.org/officeDocument/2006/relationships/themeOverride" Target="../theme/themeOverride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9.xml"/><Relationship Id="rId1" Type="http://schemas.openxmlformats.org/officeDocument/2006/relationships/themeOverride" Target="../theme/themeOverride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7B1B9F-CB4C-4C84-AFB4-13934A10E3B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1EAC5F-B3F3-4FA0-8445-7C92079DCC63}" type="slidenum">
              <a:rPr lang="en-US"/>
              <a:pPr>
                <a:defRPr/>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46088"/>
            <a:ext cx="26288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2259" y="446089"/>
            <a:ext cx="38862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598613"/>
            <a:ext cx="26288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986728-8222-4A31-A00B-D4E15A6C81EF}" type="datetime1">
              <a:rPr lang="en-CA" smtClean="0"/>
              <a:pPr/>
              <a:t>2023-05-27</a:t>
            </a:fld>
            <a:endParaRPr lang="en-CA"/>
          </a:p>
        </p:txBody>
      </p:sp>
      <p:sp>
        <p:nvSpPr>
          <p:cNvPr id="6" name="Footer Placeholder 5"/>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0874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800600"/>
            <a:ext cx="668655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634965"/>
            <a:ext cx="668655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1910" y="5367338"/>
            <a:ext cx="668655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FC353-A018-4E01-9318-17607440DB50}" type="datetime1">
              <a:rPr lang="en-CA" smtClean="0"/>
              <a:pPr/>
              <a:t>2023-05-27</a:t>
            </a:fld>
            <a:endParaRPr lang="en-CA"/>
          </a:p>
        </p:txBody>
      </p:sp>
      <p:sp>
        <p:nvSpPr>
          <p:cNvPr id="6" name="Footer Placeholder 5"/>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8337074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609600"/>
            <a:ext cx="668654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FE225-4D5E-4D2B-B84E-47135E64BFCA}" type="datetime1">
              <a:rPr lang="en-CA" smtClean="0"/>
              <a:pPr/>
              <a:t>2023-05-27</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2461970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3505200"/>
            <a:ext cx="5652416"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994E08-83E3-4921-83C4-51EF4A793F4E}" type="datetime1">
              <a:rPr lang="en-CA" smtClean="0"/>
              <a:pPr/>
              <a:t>2023-05-27</a:t>
            </a:fld>
            <a:endParaRPr lang="en-CA"/>
          </a:p>
        </p:txBody>
      </p:sp>
      <p:sp>
        <p:nvSpPr>
          <p:cNvPr id="5" name="Footer Placeholder 4"/>
          <p:cNvSpPr>
            <a:spLocks noGrp="1"/>
          </p:cNvSpPr>
          <p:nvPr>
            <p:ph type="ftr" sz="quarter" idx="11"/>
          </p:nvPr>
        </p:nvSpPr>
        <p:spPr/>
        <p:txBody>
          <a:bodyPr/>
          <a:lstStyle/>
          <a:p>
            <a:endParaRPr lang="en-CA"/>
          </a:p>
        </p:txBody>
      </p:sp>
      <p:sp>
        <p:nvSpPr>
          <p:cNvPr id="11"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D9EC04A0-CA25-4AEC-8165-8C65196E9CCD}" type="slidenum">
              <a:rPr lang="en-CA" smtClean="0"/>
              <a:pPr/>
              <a:t>‹#›</a:t>
            </a:fld>
            <a:endParaRPr lang="en-CA"/>
          </a:p>
        </p:txBody>
      </p:sp>
      <p:sp>
        <p:nvSpPr>
          <p:cNvPr id="14" name="TextBox 13"/>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127437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2438401"/>
            <a:ext cx="668655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CC4D99-FD7F-4A58-8017-9BCABBB9119B}" type="datetime1">
              <a:rPr lang="en-CA" smtClean="0"/>
              <a:pPr/>
              <a:t>2023-05-27</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34054217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A21A4F2-2083-4912-A3EF-16CDD608AC1E}" type="datetime1">
              <a:rPr lang="en-CA" smtClean="0"/>
              <a:pPr/>
              <a:t>2023-05-27</a:t>
            </a:fld>
            <a:endParaRPr lang="en-CA"/>
          </a:p>
        </p:txBody>
      </p:sp>
      <p:sp>
        <p:nvSpPr>
          <p:cNvPr id="6" name="Footer Placeholder 5"/>
          <p:cNvSpPr>
            <a:spLocks noGrp="1"/>
          </p:cNvSpPr>
          <p:nvPr>
            <p:ph type="ftr" sz="quarter" idx="11"/>
          </p:nvPr>
        </p:nvSpPr>
        <p:spPr/>
        <p:txBody>
          <a:bodyPr/>
          <a:lstStyle/>
          <a:p>
            <a:endParaRPr lang="en-CA"/>
          </a:p>
        </p:txBody>
      </p:sp>
      <p:sp>
        <p:nvSpPr>
          <p:cNvPr id="11"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9EC04A0-CA25-4AEC-8165-8C65196E9CCD}" type="slidenum">
              <a:rPr lang="en-CA" smtClean="0"/>
              <a:pPr/>
              <a:t>‹#›</a:t>
            </a:fld>
            <a:endParaRPr lang="en-CA"/>
          </a:p>
        </p:txBody>
      </p:sp>
      <p:sp>
        <p:nvSpPr>
          <p:cNvPr id="17" name="TextBox 16"/>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0535952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627407"/>
            <a:ext cx="668654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23A096-8554-44F4-BED8-DC2785A5CF05}" type="datetime1">
              <a:rPr lang="en-CA" smtClean="0"/>
              <a:pPr/>
              <a:t>2023-05-27</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12728025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0CDFEF-FBFA-42CE-A3AA-E5F44002B9C9}" type="datetime1">
              <a:rPr lang="en-CA" smtClean="0"/>
              <a:pPr/>
              <a:t>2023-05-27</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Tree>
    <p:extLst>
      <p:ext uri="{BB962C8B-B14F-4D97-AF65-F5344CB8AC3E}">
        <p14:creationId xmlns:p14="http://schemas.microsoft.com/office/powerpoint/2010/main" val="30262126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627406"/>
            <a:ext cx="16557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627406"/>
            <a:ext cx="485775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709FE-9BF4-4DE5-8EAF-4A81F8CAE0F7}" type="datetime1">
              <a:rPr lang="en-CA" smtClean="0"/>
              <a:pPr/>
              <a:t>2023-05-27</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Tree>
    <p:extLst>
      <p:ext uri="{BB962C8B-B14F-4D97-AF65-F5344CB8AC3E}">
        <p14:creationId xmlns:p14="http://schemas.microsoft.com/office/powerpoint/2010/main" val="4868848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1910" y="4777380"/>
            <a:ext cx="668654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ECD868-1018-4051-9ECC-0664CE56B490}"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7" name="Freeform 6"/>
          <p:cNvSpPr/>
          <p:nvPr/>
        </p:nvSpPr>
        <p:spPr bwMode="auto">
          <a:xfrm>
            <a:off x="0" y="4323811"/>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4529541"/>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3371280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A32CF0-8662-4666-AFBB-4B115728827B}" type="slidenum">
              <a:rPr lang="en-US"/>
              <a:pPr>
                <a:defRPr/>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624110"/>
            <a:ext cx="6683765"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2133600"/>
            <a:ext cx="668655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AD728-80CD-4B50-BA5D-353C9EAB9C46}"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27392510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2058750"/>
            <a:ext cx="668654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530129"/>
            <a:ext cx="668654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CC4FCA-59B6-4946-A924-623145C1F0F2}"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15241328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2133600"/>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2126222"/>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FFD080-F0E7-4DAA-9D84-64C4AB96BCDD}"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14833413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972703"/>
            <a:ext cx="299454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1909" y="2548966"/>
            <a:ext cx="3257170"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969475"/>
            <a:ext cx="299925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75218" y="2545738"/>
            <a:ext cx="3254006"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468941-F0B9-4080-9AF1-14AA4D7C0B84}" type="datetime1">
              <a:rPr lang="en-CA" smtClean="0">
                <a:solidFill>
                  <a:prstClr val="black">
                    <a:tint val="75000"/>
                  </a:prstClr>
                </a:solidFill>
              </a:rPr>
              <a:pPr/>
              <a:t>2023-05-27</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22256085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7AABD6-BB0E-42DF-B2CD-46E0D0D6362D}" type="datetime1">
              <a:rPr lang="en-CA" smtClean="0">
                <a:solidFill>
                  <a:prstClr val="black">
                    <a:tint val="75000"/>
                  </a:prstClr>
                </a:solidFill>
              </a:rPr>
              <a:pPr/>
              <a:t>2023-05-27</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168269713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BC1BD-030F-47CF-9B9D-56071827C88A}" type="datetime1">
              <a:rPr lang="en-CA" smtClean="0">
                <a:solidFill>
                  <a:prstClr val="black">
                    <a:tint val="75000"/>
                  </a:prstClr>
                </a:solidFill>
              </a:rPr>
              <a:pPr/>
              <a:t>2023-05-27</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20991327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46088"/>
            <a:ext cx="26288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2259" y="446089"/>
            <a:ext cx="38862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598613"/>
            <a:ext cx="26288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986728-8222-4A31-A00B-D4E15A6C81EF}"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118304337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800600"/>
            <a:ext cx="668655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634965"/>
            <a:ext cx="668655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1910" y="5367338"/>
            <a:ext cx="668655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FC353-A018-4E01-9318-17607440DB50}"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9162225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609600"/>
            <a:ext cx="668654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FE225-4D5E-4D2B-B84E-47135E64BFCA}"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19794232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3505200"/>
            <a:ext cx="5652416"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994E08-83E3-4921-83C4-51EF4A793F4E}"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11"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D9EC04A0-CA25-4AEC-8165-8C65196E9CCD}" type="slidenum">
              <a:rPr lang="en-CA" smtClean="0"/>
              <a:pPr/>
              <a:t>‹#›</a:t>
            </a:fld>
            <a:endParaRPr lang="en-CA"/>
          </a:p>
        </p:txBody>
      </p:sp>
      <p:sp>
        <p:nvSpPr>
          <p:cNvPr id="14" name="TextBox 13"/>
          <p:cNvSpPr txBox="1"/>
          <p:nvPr/>
        </p:nvSpPr>
        <p:spPr>
          <a:xfrm>
            <a:off x="1850739" y="648005"/>
            <a:ext cx="4572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
        <p:nvSpPr>
          <p:cNvPr id="15" name="TextBox 14"/>
          <p:cNvSpPr txBox="1"/>
          <p:nvPr/>
        </p:nvSpPr>
        <p:spPr>
          <a:xfrm>
            <a:off x="8336139" y="2905306"/>
            <a:ext cx="4572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Tree>
    <p:extLst>
      <p:ext uri="{BB962C8B-B14F-4D97-AF65-F5344CB8AC3E}">
        <p14:creationId xmlns:p14="http://schemas.microsoft.com/office/powerpoint/2010/main" val="1794380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CA6C1D1E-8239-4419-98F6-382162C20186}" type="slidenum">
              <a:rPr lang="en-US"/>
              <a:pPr>
                <a:defRPr/>
              </a:pPr>
              <a:t>‹#›</a:t>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2438401"/>
            <a:ext cx="668655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CC4D99-FD7F-4A58-8017-9BCABBB9119B}"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27446601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A21A4F2-2083-4912-A3EF-16CDD608AC1E}"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11"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9EC04A0-CA25-4AEC-8165-8C65196E9CCD}" type="slidenum">
              <a:rPr lang="en-CA" smtClean="0"/>
              <a:pPr/>
              <a:t>‹#›</a:t>
            </a:fld>
            <a:endParaRPr lang="en-CA"/>
          </a:p>
        </p:txBody>
      </p:sp>
      <p:sp>
        <p:nvSpPr>
          <p:cNvPr id="17" name="TextBox 16"/>
          <p:cNvSpPr txBox="1"/>
          <p:nvPr/>
        </p:nvSpPr>
        <p:spPr>
          <a:xfrm>
            <a:off x="1850739" y="648005"/>
            <a:ext cx="4572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
        <p:nvSpPr>
          <p:cNvPr id="18" name="TextBox 17"/>
          <p:cNvSpPr txBox="1"/>
          <p:nvPr/>
        </p:nvSpPr>
        <p:spPr>
          <a:xfrm>
            <a:off x="8336139" y="2905306"/>
            <a:ext cx="4572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Tree>
    <p:extLst>
      <p:ext uri="{BB962C8B-B14F-4D97-AF65-F5344CB8AC3E}">
        <p14:creationId xmlns:p14="http://schemas.microsoft.com/office/powerpoint/2010/main" val="1290745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627407"/>
            <a:ext cx="668654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23A096-8554-44F4-BED8-DC2785A5CF05}"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306092388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0CDFEF-FBFA-42CE-A3AA-E5F44002B9C9}"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Tree>
    <p:extLst>
      <p:ext uri="{BB962C8B-B14F-4D97-AF65-F5344CB8AC3E}">
        <p14:creationId xmlns:p14="http://schemas.microsoft.com/office/powerpoint/2010/main" val="297114133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627406"/>
            <a:ext cx="16557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627406"/>
            <a:ext cx="485775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709FE-9BF4-4DE5-8EAF-4A81F8CAE0F7}"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Tree>
    <p:extLst>
      <p:ext uri="{BB962C8B-B14F-4D97-AF65-F5344CB8AC3E}">
        <p14:creationId xmlns:p14="http://schemas.microsoft.com/office/powerpoint/2010/main" val="15609696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785C7C-BA26-4594-BBB2-0429BFFCFDFA}" type="datetime1">
              <a:rPr lang="en-US" smtClean="0">
                <a:solidFill>
                  <a:prstClr val="black">
                    <a:tint val="75000"/>
                  </a:prstClr>
                </a:solidFill>
              </a:rPr>
              <a:pPr/>
              <a:t>5/27/2023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56365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50FC0-01AD-471D-BAFF-74ADC445ECE4}" type="datetime1">
              <a:rPr lang="en-US" smtClean="0">
                <a:solidFill>
                  <a:prstClr val="black">
                    <a:tint val="75000"/>
                  </a:prstClr>
                </a:solidFill>
              </a:rPr>
              <a:pPr/>
              <a:t>5/27/2023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83947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7A4863-71FC-4E34-976C-2CDF5C9261BD}" type="datetime1">
              <a:rPr lang="en-US" smtClean="0">
                <a:solidFill>
                  <a:prstClr val="black">
                    <a:tint val="75000"/>
                  </a:prstClr>
                </a:solidFill>
              </a:rPr>
              <a:pPr/>
              <a:t>5/27/2023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287175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835051-E0DA-4FE1-A4EB-9C6B82313767}" type="datetime1">
              <a:rPr lang="en-US" smtClean="0">
                <a:solidFill>
                  <a:prstClr val="black">
                    <a:tint val="75000"/>
                  </a:prstClr>
                </a:solidFill>
              </a:rPr>
              <a:pPr/>
              <a:t>5/27/2023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017175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C7F53D-13DC-47EF-93BF-587B6431C040}" type="datetime1">
              <a:rPr lang="en-US" smtClean="0">
                <a:solidFill>
                  <a:prstClr val="black">
                    <a:tint val="75000"/>
                  </a:prstClr>
                </a:solidFill>
              </a:rPr>
              <a:pPr/>
              <a:t>5/27/2023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2523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endParaRPr lang="en-GB"/>
          </a:p>
        </p:txBody>
      </p:sp>
      <p:sp>
        <p:nvSpPr>
          <p:cNvPr id="5" name="Footer Placeholder 18"/>
          <p:cNvSpPr>
            <a:spLocks noGrp="1"/>
          </p:cNvSpPr>
          <p:nvPr>
            <p:ph type="ftr" sz="quarter" idx="11"/>
          </p:nvPr>
        </p:nvSpPr>
        <p:spPr/>
        <p:txBody>
          <a:bodyPr/>
          <a:lstStyle>
            <a:lvl1pPr>
              <a:defRPr/>
            </a:lvl1pPr>
          </a:lstStyle>
          <a:p>
            <a:pPr>
              <a:defRPr/>
            </a:pPr>
            <a:endParaRPr lang="en-GB"/>
          </a:p>
        </p:txBody>
      </p:sp>
      <p:sp>
        <p:nvSpPr>
          <p:cNvPr id="6" name="Slide Number Placeholder 26"/>
          <p:cNvSpPr>
            <a:spLocks noGrp="1"/>
          </p:cNvSpPr>
          <p:nvPr>
            <p:ph type="sldNum" sz="quarter" idx="12"/>
          </p:nvPr>
        </p:nvSpPr>
        <p:spPr/>
        <p:txBody>
          <a:bodyPr/>
          <a:lstStyle>
            <a:lvl1pPr>
              <a:defRPr/>
            </a:lvl1pPr>
          </a:lstStyle>
          <a:p>
            <a:pPr>
              <a:defRPr/>
            </a:pPr>
            <a:fld id="{1FEF97B5-DBB9-487A-867F-4166BDFDDAEE}" type="slidenum">
              <a:rPr lang="en-GB"/>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493B78-E67F-4325-9291-786B32194CDE}" type="datetime1">
              <a:rPr lang="en-US" smtClean="0">
                <a:solidFill>
                  <a:prstClr val="black">
                    <a:tint val="75000"/>
                  </a:prstClr>
                </a:solidFill>
              </a:rPr>
              <a:pPr/>
              <a:t>5/27/2023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45529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7A464-77B1-4512-A34A-EF57E174C773}" type="datetime1">
              <a:rPr lang="en-US" smtClean="0">
                <a:solidFill>
                  <a:prstClr val="black">
                    <a:tint val="75000"/>
                  </a:prstClr>
                </a:solidFill>
              </a:rPr>
              <a:pPr/>
              <a:t>5/27/2023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39706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8F7462-2FB6-4D4E-81B8-C85C8D47DC57}" type="datetime1">
              <a:rPr lang="en-US" smtClean="0">
                <a:solidFill>
                  <a:prstClr val="black">
                    <a:tint val="75000"/>
                  </a:prstClr>
                </a:solidFill>
              </a:rPr>
              <a:pPr/>
              <a:t>5/27/2023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8231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0F3B04-D478-4F09-965D-F7CEDB495A31}" type="datetime1">
              <a:rPr lang="en-US" smtClean="0">
                <a:solidFill>
                  <a:prstClr val="black">
                    <a:tint val="75000"/>
                  </a:prstClr>
                </a:solidFill>
              </a:rPr>
              <a:pPr/>
              <a:t>5/27/2023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7889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C8929D-E5C6-4786-AE1A-D62CE7FD93CD}" type="datetime1">
              <a:rPr lang="en-US" smtClean="0">
                <a:solidFill>
                  <a:prstClr val="black">
                    <a:tint val="75000"/>
                  </a:prstClr>
                </a:solidFill>
              </a:rPr>
              <a:pPr/>
              <a:t>5/27/2023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57043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90FEF-5362-45DB-A065-6AEFBE3A71B8}" type="datetime1">
              <a:rPr lang="en-US" smtClean="0">
                <a:solidFill>
                  <a:prstClr val="black">
                    <a:tint val="75000"/>
                  </a:prstClr>
                </a:solidFill>
              </a:rPr>
              <a:pPr/>
              <a:t>5/27/2023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37869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 name="Shape 8"/>
          <p:cNvSpPr/>
          <p:nvPr/>
        </p:nvSpPr>
        <p:spPr>
          <a:xfrm flipV="1">
            <a:off x="1377173" y="901811"/>
            <a:ext cx="6386430" cy="88"/>
          </a:xfrm>
          <a:prstGeom prst="line">
            <a:avLst/>
          </a:prstGeom>
          <a:ln w="12700">
            <a:solidFill>
              <a:srgbClr val="FFFFFF"/>
            </a:solidFill>
            <a:miter lim="400000"/>
          </a:ln>
        </p:spPr>
        <p:txBody>
          <a:bodyPr lIns="0" tIns="0" rIns="0" bIns="0" anchor="ctr"/>
          <a:lstStyle/>
          <a:p>
            <a:pPr defTabSz="321457">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9" name="Shape 9"/>
          <p:cNvSpPr>
            <a:spLocks noGrp="1"/>
          </p:cNvSpPr>
          <p:nvPr>
            <p:ph type="title"/>
          </p:nvPr>
        </p:nvSpPr>
        <p:spPr>
          <a:xfrm>
            <a:off x="892969" y="178594"/>
            <a:ext cx="7358063" cy="723305"/>
          </a:xfrm>
          <a:prstGeom prst="rect">
            <a:avLst/>
          </a:prstGeom>
        </p:spPr>
        <p:txBody>
          <a:bodyPr lIns="50800" tIns="50800" rIns="50800" bIns="50800" anchor="ctr"/>
          <a:lstStyle/>
          <a:p>
            <a:pPr lvl="0">
              <a:defRPr sz="1800">
                <a:solidFill>
                  <a:srgbClr val="000000"/>
                </a:solidFill>
              </a:defRPr>
            </a:pPr>
            <a:r>
              <a:rPr sz="3937">
                <a:solidFill>
                  <a:srgbClr val="7A81FF"/>
                </a:solidFill>
              </a:rPr>
              <a:t>Title Text</a:t>
            </a:r>
          </a:p>
        </p:txBody>
      </p:sp>
    </p:spTree>
    <p:extLst>
      <p:ext uri="{BB962C8B-B14F-4D97-AF65-F5344CB8AC3E}">
        <p14:creationId xmlns:p14="http://schemas.microsoft.com/office/powerpoint/2010/main" val="239652427"/>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1910" y="4777380"/>
            <a:ext cx="668654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ECD868-1018-4051-9ECC-0664CE56B490}"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7" name="Freeform 6"/>
          <p:cNvSpPr/>
          <p:nvPr/>
        </p:nvSpPr>
        <p:spPr bwMode="auto">
          <a:xfrm>
            <a:off x="0" y="4323811"/>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4529541"/>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44634160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624110"/>
            <a:ext cx="6683765"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2133600"/>
            <a:ext cx="668655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AD728-80CD-4B50-BA5D-353C9EAB9C46}"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38942571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2058750"/>
            <a:ext cx="668654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530129"/>
            <a:ext cx="668654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CC4FCA-59B6-4946-A924-623145C1F0F2}"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4104960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pPr>
              <a:defRPr/>
            </a:pPr>
            <a:fld id="{4E5DEC96-22B0-472D-BFFD-B474100D56F0}" type="slidenum">
              <a:rPr lang="en-GB"/>
              <a:pPr>
                <a:defRPr/>
              </a:pPr>
              <a:t>‹#›</a:t>
            </a:fld>
            <a:endParaRPr lang="en-GB"/>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2133600"/>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2126222"/>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FFD080-F0E7-4DAA-9D84-64C4AB96BCDD}"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21407301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972703"/>
            <a:ext cx="299454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1909" y="2548966"/>
            <a:ext cx="3257170"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969475"/>
            <a:ext cx="299925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75218" y="2545738"/>
            <a:ext cx="3254006"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468941-F0B9-4080-9AF1-14AA4D7C0B84}" type="datetime1">
              <a:rPr lang="en-CA" smtClean="0">
                <a:solidFill>
                  <a:prstClr val="black">
                    <a:tint val="75000"/>
                  </a:prstClr>
                </a:solidFill>
              </a:rPr>
              <a:pPr/>
              <a:t>2023-05-27</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668842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7AABD6-BB0E-42DF-B2CD-46E0D0D6362D}" type="datetime1">
              <a:rPr lang="en-CA" smtClean="0">
                <a:solidFill>
                  <a:prstClr val="black">
                    <a:tint val="75000"/>
                  </a:prstClr>
                </a:solidFill>
              </a:rPr>
              <a:pPr/>
              <a:t>2023-05-27</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47476540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BC1BD-030F-47CF-9B9D-56071827C88A}" type="datetime1">
              <a:rPr lang="en-CA" smtClean="0">
                <a:solidFill>
                  <a:prstClr val="black">
                    <a:tint val="75000"/>
                  </a:prstClr>
                </a:solidFill>
              </a:rPr>
              <a:pPr/>
              <a:t>2023-05-27</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215898557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46088"/>
            <a:ext cx="26288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2259" y="446089"/>
            <a:ext cx="38862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598613"/>
            <a:ext cx="26288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986728-8222-4A31-A00B-D4E15A6C81EF}"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20567619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800600"/>
            <a:ext cx="668655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634965"/>
            <a:ext cx="668655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1910" y="5367338"/>
            <a:ext cx="668655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FC353-A018-4E01-9318-17607440DB50}"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Tree>
    <p:extLst>
      <p:ext uri="{BB962C8B-B14F-4D97-AF65-F5344CB8AC3E}">
        <p14:creationId xmlns:p14="http://schemas.microsoft.com/office/powerpoint/2010/main" val="18780978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609600"/>
            <a:ext cx="668654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FE225-4D5E-4D2B-B84E-47135E64BFCA}"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333953175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3505200"/>
            <a:ext cx="5652416"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994E08-83E3-4921-83C4-51EF4A793F4E}"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11"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D9EC04A0-CA25-4AEC-8165-8C65196E9CCD}" type="slidenum">
              <a:rPr lang="en-CA" smtClean="0"/>
              <a:pPr/>
              <a:t>‹#›</a:t>
            </a:fld>
            <a:endParaRPr lang="en-CA"/>
          </a:p>
        </p:txBody>
      </p:sp>
      <p:sp>
        <p:nvSpPr>
          <p:cNvPr id="14" name="TextBox 13"/>
          <p:cNvSpPr txBox="1"/>
          <p:nvPr/>
        </p:nvSpPr>
        <p:spPr>
          <a:xfrm>
            <a:off x="1850739" y="648005"/>
            <a:ext cx="4572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
        <p:nvSpPr>
          <p:cNvPr id="15" name="TextBox 14"/>
          <p:cNvSpPr txBox="1"/>
          <p:nvPr/>
        </p:nvSpPr>
        <p:spPr>
          <a:xfrm>
            <a:off x="8336139" y="2905306"/>
            <a:ext cx="4572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Tree>
    <p:extLst>
      <p:ext uri="{BB962C8B-B14F-4D97-AF65-F5344CB8AC3E}">
        <p14:creationId xmlns:p14="http://schemas.microsoft.com/office/powerpoint/2010/main" val="169940408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2438401"/>
            <a:ext cx="668655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CC4D99-FD7F-4A58-8017-9BCABBB9119B}"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32601524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A21A4F2-2083-4912-A3EF-16CDD608AC1E}"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11"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9EC04A0-CA25-4AEC-8165-8C65196E9CCD}" type="slidenum">
              <a:rPr lang="en-CA" smtClean="0"/>
              <a:pPr/>
              <a:t>‹#›</a:t>
            </a:fld>
            <a:endParaRPr lang="en-CA"/>
          </a:p>
        </p:txBody>
      </p:sp>
      <p:sp>
        <p:nvSpPr>
          <p:cNvPr id="17" name="TextBox 16"/>
          <p:cNvSpPr txBox="1"/>
          <p:nvPr/>
        </p:nvSpPr>
        <p:spPr>
          <a:xfrm>
            <a:off x="1850739" y="648005"/>
            <a:ext cx="4572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
        <p:nvSpPr>
          <p:cNvPr id="18" name="TextBox 17"/>
          <p:cNvSpPr txBox="1"/>
          <p:nvPr/>
        </p:nvSpPr>
        <p:spPr>
          <a:xfrm>
            <a:off x="8336139" y="2905306"/>
            <a:ext cx="457200" cy="584776"/>
          </a:xfrm>
          <a:prstGeom prst="rect">
            <a:avLst/>
          </a:prstGeom>
        </p:spPr>
        <p:txBody>
          <a:bodyPr vert="horz" lIns="91440" tIns="45720" rIns="91440" bIns="45720" rtlCol="0" anchor="ctr">
            <a:noAutofit/>
          </a:bodyPr>
          <a:lstStyle/>
          <a:p>
            <a:r>
              <a:rPr lang="en-US" sz="8000" dirty="0">
                <a:ln w="3175" cmpd="sng">
                  <a:noFill/>
                </a:ln>
                <a:solidFill>
                  <a:srgbClr val="A53010"/>
                </a:solidFill>
                <a:latin typeface="Arial"/>
              </a:rPr>
              <a:t>”</a:t>
            </a:r>
          </a:p>
        </p:txBody>
      </p:sp>
    </p:spTree>
    <p:extLst>
      <p:ext uri="{BB962C8B-B14F-4D97-AF65-F5344CB8AC3E}">
        <p14:creationId xmlns:p14="http://schemas.microsoft.com/office/powerpoint/2010/main" val="889701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E80B681-4566-4B7A-A678-3919CB9529EA}" type="slidenum">
              <a:rPr lang="en-GB"/>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627407"/>
            <a:ext cx="668654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23A096-8554-44F4-BED8-DC2785A5CF05}" type="datetime1">
              <a:rPr lang="en-CA" smtClean="0">
                <a:solidFill>
                  <a:prstClr val="black">
                    <a:tint val="75000"/>
                  </a:prstClr>
                </a:solidFill>
              </a:rPr>
              <a:pPr/>
              <a:t>2023-05-27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422605525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0CDFEF-FBFA-42CE-A3AA-E5F44002B9C9}"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Tree>
    <p:extLst>
      <p:ext uri="{BB962C8B-B14F-4D97-AF65-F5344CB8AC3E}">
        <p14:creationId xmlns:p14="http://schemas.microsoft.com/office/powerpoint/2010/main" val="35333976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627406"/>
            <a:ext cx="16557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627406"/>
            <a:ext cx="485775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709FE-9BF4-4DE5-8EAF-4A81F8CAE0F7}"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Tree>
    <p:extLst>
      <p:ext uri="{BB962C8B-B14F-4D97-AF65-F5344CB8AC3E}">
        <p14:creationId xmlns:p14="http://schemas.microsoft.com/office/powerpoint/2010/main" val="33883417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09415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96565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992990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876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001214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3350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8475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lvl1pPr>
          </a:lstStyle>
          <a:p>
            <a:pPr>
              <a:defRPr/>
            </a:pPr>
            <a:fld id="{2AE903CC-19E6-4AB0-A903-60E5801E8639}" type="slidenum">
              <a:rPr lang="en-GB"/>
              <a:pPr>
                <a:defRPr/>
              </a:pPr>
              <a:t>‹#›</a:t>
            </a:fld>
            <a:endParaRPr lang="en-GB"/>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46623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16697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8127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809826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pPr>
              <a:defRPr/>
            </a:pPr>
            <a:fld id="{59FD308E-476E-4721-994F-FF78B4B07E4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4284089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1414198"/>
            <a:ext cx="8380412" cy="750205"/>
          </a:xfrm>
        </p:spPr>
        <p:txBody>
          <a:bodyPr>
            <a:normAutofit/>
          </a:bodyPr>
          <a:lstStyle>
            <a:lvl1pPr algn="l" rtl="0" fontAlgn="base">
              <a:lnSpc>
                <a:spcPct val="90000"/>
              </a:lnSpc>
              <a:spcBef>
                <a:spcPct val="0"/>
              </a:spcBef>
              <a:spcAft>
                <a:spcPct val="0"/>
              </a:spcAft>
              <a:defRPr lang="en-US" sz="3600" spc="-300" dirty="0">
                <a:ln w="3175">
                  <a:noFill/>
                </a:ln>
                <a:solidFill>
                  <a:schemeClr val="tx1"/>
                </a:solidFill>
                <a:effectLst/>
                <a:latin typeface="Kalinga" pitchFamily="34" charset="0"/>
                <a:ea typeface="+mn-ea"/>
                <a:cs typeface="Kalinga" pitchFamily="34" charset="0"/>
              </a:defRPr>
            </a:lvl1pPr>
          </a:lstStyle>
          <a:p>
            <a:r>
              <a:rPr lang="en-US" dirty="0"/>
              <a:t>Click to edit Master title style</a:t>
            </a:r>
          </a:p>
        </p:txBody>
      </p:sp>
      <p:sp>
        <p:nvSpPr>
          <p:cNvPr id="3" name="Text Placeholder 2"/>
          <p:cNvSpPr>
            <a:spLocks noGrp="1"/>
          </p:cNvSpPr>
          <p:nvPr>
            <p:ph type="body" idx="1"/>
          </p:nvPr>
        </p:nvSpPr>
        <p:spPr>
          <a:xfrm>
            <a:off x="381000" y="2600062"/>
            <a:ext cx="8380412" cy="2076450"/>
          </a:xfrm>
        </p:spPr>
        <p:txBody>
          <a:bodyPr/>
          <a:lstStyle>
            <a:lvl1pPr>
              <a:buFontTx/>
              <a:buBlip>
                <a:blip r:embed="rId2"/>
              </a:buBlip>
              <a:defRPr/>
            </a:lvl1pPr>
            <a:lvl2pPr>
              <a:buFontTx/>
              <a:buBlip>
                <a:blip r:embed="rId3"/>
              </a:buBlip>
              <a:defRPr/>
            </a:lvl2pPr>
            <a:lvl3pPr>
              <a:buFontTx/>
              <a:buBlip>
                <a:blip r:embed="rId3"/>
              </a:buBlip>
              <a:defRPr/>
            </a:lvl3pPr>
            <a:lvl4pPr>
              <a:buFontTx/>
              <a:buBlip>
                <a:blip r:embed="rId3"/>
              </a:buBlip>
              <a:defRPr/>
            </a:lvl4pPr>
            <a:lvl5pPr>
              <a:buFontTx/>
              <a:buBlip>
                <a:blip r:embed="rId3"/>
              </a:buBlip>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074837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77B1B9F-CB4C-4C84-AFB4-13934A10E3B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430994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4F388F5-034B-46F3-B053-8FE1CB1678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678392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D5FEB60-C367-49D6-A1FC-86BA0DD179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956496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2A46163-3B4A-4B79-9CC5-A0673789C6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8233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7"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7"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endParaRPr lang="en-GB"/>
          </a:p>
        </p:txBody>
      </p:sp>
      <p:sp>
        <p:nvSpPr>
          <p:cNvPr id="8" name="Footer Placeholder 21"/>
          <p:cNvSpPr>
            <a:spLocks noGrp="1"/>
          </p:cNvSpPr>
          <p:nvPr>
            <p:ph type="ftr" sz="quarter" idx="11"/>
          </p:nvPr>
        </p:nvSpPr>
        <p:spPr/>
        <p:txBody>
          <a:bodyPr/>
          <a:lstStyle>
            <a:lvl1pPr>
              <a:defRPr/>
            </a:lvl1pPr>
          </a:lstStyle>
          <a:p>
            <a:pPr>
              <a:defRPr/>
            </a:pPr>
            <a:endParaRPr lang="en-GB"/>
          </a:p>
        </p:txBody>
      </p:sp>
      <p:sp>
        <p:nvSpPr>
          <p:cNvPr id="9" name="Slide Number Placeholder 17"/>
          <p:cNvSpPr>
            <a:spLocks noGrp="1"/>
          </p:cNvSpPr>
          <p:nvPr>
            <p:ph type="sldNum" sz="quarter" idx="12"/>
          </p:nvPr>
        </p:nvSpPr>
        <p:spPr/>
        <p:txBody>
          <a:bodyPr/>
          <a:lstStyle>
            <a:lvl1pPr>
              <a:defRPr/>
            </a:lvl1pPr>
          </a:lstStyle>
          <a:p>
            <a:pPr>
              <a:defRPr/>
            </a:pPr>
            <a:fld id="{15AA8614-84D2-4730-AC49-E0D76416DA49}" type="slidenum">
              <a:rPr lang="en-GB"/>
              <a:pPr>
                <a:defRPr/>
              </a:pPr>
              <a:t>‹#›</a:t>
            </a:fld>
            <a:endParaRPr lang="en-GB"/>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FE58771-0869-4FB8-905A-44B3DB7FBF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999813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993DA65-DA40-49A5-8681-7EB0290E989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0689093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6849A13-2B4F-41B8-B460-E2C96B8695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739490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095D785-23F9-497F-A40E-6DB429910D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43786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67DB30D-4A71-4FF2-95BF-1D392B34036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2703740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71EAC5F-B3F3-4FA0-8445-7C92079DCC6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1341347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5A32CF0-8662-4666-AFBB-4B11572882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7082581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CA6C1D1E-8239-4419-98F6-382162C2018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5259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lvl1pPr>
          </a:lstStyle>
          <a:p>
            <a:pPr>
              <a:defRPr/>
            </a:pPr>
            <a:fld id="{CFD5FD67-8FD1-40E6-9F04-D3BB3E2ED8FD}" type="slidenum">
              <a:rPr lang="en-GB"/>
              <a:pPr>
                <a:defRPr/>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p>
        </p:txBody>
      </p:sp>
      <p:sp>
        <p:nvSpPr>
          <p:cNvPr id="3" name="Footer Placeholder 21"/>
          <p:cNvSpPr>
            <a:spLocks noGrp="1"/>
          </p:cNvSpPr>
          <p:nvPr>
            <p:ph type="ftr" sz="quarter" idx="11"/>
          </p:nvPr>
        </p:nvSpPr>
        <p:spPr/>
        <p:txBody>
          <a:bodyPr/>
          <a:lstStyle>
            <a:lvl1pPr>
              <a:defRPr/>
            </a:lvl1pPr>
          </a:lstStyle>
          <a:p>
            <a:pPr>
              <a:defRPr/>
            </a:pPr>
            <a:endParaRPr lang="en-GB"/>
          </a:p>
        </p:txBody>
      </p:sp>
      <p:sp>
        <p:nvSpPr>
          <p:cNvPr id="4" name="Slide Number Placeholder 17"/>
          <p:cNvSpPr>
            <a:spLocks noGrp="1"/>
          </p:cNvSpPr>
          <p:nvPr>
            <p:ph type="sldNum" sz="quarter" idx="12"/>
          </p:nvPr>
        </p:nvSpPr>
        <p:spPr/>
        <p:txBody>
          <a:bodyPr/>
          <a:lstStyle>
            <a:lvl1pPr>
              <a:defRPr/>
            </a:lvl1pPr>
          </a:lstStyle>
          <a:p>
            <a:pPr>
              <a:defRPr/>
            </a:pPr>
            <a:fld id="{6CBA81A7-0227-46B3-AD9A-42C59B78A749}"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4F388F5-034B-46F3-B053-8FE1CB1678E7}"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1"/>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lvl1pPr>
          </a:lstStyle>
          <a:p>
            <a:pPr>
              <a:defRPr/>
            </a:pPr>
            <a:fld id="{CE46BAEF-60DC-402E-8A90-9AE89411CCB1}" type="slidenum">
              <a:rPr lang="en-GB"/>
              <a:pPr>
                <a:defRPr/>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GB"/>
          </a:p>
        </p:txBody>
      </p:sp>
      <p:sp>
        <p:nvSpPr>
          <p:cNvPr id="10" name="Footer Placeholder 5"/>
          <p:cNvSpPr>
            <a:spLocks noGrp="1"/>
          </p:cNvSpPr>
          <p:nvPr>
            <p:ph type="ftr" sz="quarter" idx="11"/>
          </p:nvPr>
        </p:nvSpPr>
        <p:spPr/>
        <p:txBody>
          <a:bodyPr/>
          <a:lstStyle>
            <a:lvl1pPr>
              <a:defRPr/>
            </a:lvl1pPr>
          </a:lstStyle>
          <a:p>
            <a:pPr>
              <a:defRPr/>
            </a:pPr>
            <a:endParaRPr lang="en-GB"/>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886B3B2C-5BC0-4A2C-8AC6-CB710E8B7176}" type="slidenum">
              <a:rPr lang="en-GB"/>
              <a:pPr>
                <a:defRPr/>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pPr>
              <a:defRPr/>
            </a:pPr>
            <a:fld id="{6B12B401-0600-43D1-8980-182091FB531F}" type="slidenum">
              <a:rPr lang="en-GB"/>
              <a:pPr>
                <a:defRPr/>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pPr>
              <a:defRPr/>
            </a:pPr>
            <a:fld id="{B4BC8498-94C8-4749-9DD5-D9CA34DE7908}" type="slidenum">
              <a:rPr lang="en-GB"/>
              <a:pPr>
                <a:defRPr/>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2"/>
            <a:ext cx="7772400" cy="461665"/>
          </a:xfrm>
          <a:prstGeom prst="rect">
            <a:avLst/>
          </a:prstGeom>
        </p:spPr>
        <p:txBody>
          <a:bodyPr/>
          <a:lstStyle>
            <a:lvl1pPr>
              <a:defRPr/>
            </a:lvl1pPr>
          </a:lstStyle>
          <a:p>
            <a:endParaRPr/>
          </a:p>
        </p:txBody>
      </p:sp>
      <p:sp>
        <p:nvSpPr>
          <p:cNvPr id="3" name="Holder 3"/>
          <p:cNvSpPr>
            <a:spLocks noGrp="1"/>
          </p:cNvSpPr>
          <p:nvPr>
            <p:ph type="subTitle" idx="4"/>
          </p:nvPr>
        </p:nvSpPr>
        <p:spPr>
          <a:xfrm>
            <a:off x="1371600" y="3840481"/>
            <a:ext cx="6400800" cy="215444"/>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r>
              <a:rPr lang="en-US"/>
              <a:t>1 Feb 2016</a:t>
            </a:r>
          </a:p>
        </p:txBody>
      </p:sp>
      <p:sp>
        <p:nvSpPr>
          <p:cNvPr id="5" name="Holder 5"/>
          <p:cNvSpPr>
            <a:spLocks noGrp="1"/>
          </p:cNvSpPr>
          <p:nvPr>
            <p:ph type="dt" sz="half" idx="11"/>
          </p:nvPr>
        </p:nvSpPr>
        <p:spPr/>
        <p:txBody>
          <a:bodyPr/>
          <a:lstStyle>
            <a:lvl1pPr>
              <a:defRPr/>
            </a:lvl1pPr>
          </a:lstStyle>
          <a:p>
            <a:pPr>
              <a:defRPr/>
            </a:pPr>
            <a:r>
              <a:rPr lang="en-US"/>
              <a:t>Fei-Fei Li &amp; Andrej Karpathy &amp; Justin Johnson</a:t>
            </a:r>
          </a:p>
        </p:txBody>
      </p:sp>
      <p:sp>
        <p:nvSpPr>
          <p:cNvPr id="6" name="Holder 6"/>
          <p:cNvSpPr>
            <a:spLocks noGrp="1"/>
          </p:cNvSpPr>
          <p:nvPr>
            <p:ph type="sldNum" sz="quarter" idx="12"/>
          </p:nvPr>
        </p:nvSpPr>
        <p:spPr/>
        <p:txBody>
          <a:bodyPr/>
          <a:lstStyle>
            <a:lvl1pPr>
              <a:defRPr/>
            </a:lvl1pPr>
          </a:lstStyle>
          <a:p>
            <a:pPr>
              <a:defRPr/>
            </a:pPr>
            <a:fld id="{E3EF0089-10DC-4EC8-84E9-B10D97559F8D}" type="slidenum">
              <a:rPr/>
              <a:pPr>
                <a:defRPr/>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000" b="0" i="0">
                <a:solidFill>
                  <a:schemeClr val="tx1"/>
                </a:solidFill>
                <a:latin typeface="Arial"/>
                <a:cs typeface="Arial"/>
              </a:defRPr>
            </a:lvl1pPr>
          </a:lstStyle>
          <a:p>
            <a:endParaRPr/>
          </a:p>
        </p:txBody>
      </p:sp>
      <p:sp>
        <p:nvSpPr>
          <p:cNvPr id="3" name="Holder 3"/>
          <p:cNvSpPr>
            <a:spLocks noGrp="1"/>
          </p:cNvSpPr>
          <p:nvPr>
            <p:ph type="body" idx="1"/>
          </p:nvPr>
        </p:nvSpPr>
        <p:spPr/>
        <p:txBody>
          <a:bodyPr/>
          <a:lstStyle>
            <a:lvl1pPr>
              <a:defRPr sz="1400" b="0" i="0">
                <a:solidFill>
                  <a:schemeClr val="tx1"/>
                </a:solidFill>
                <a:latin typeface="Arial"/>
                <a:cs typeface="Arial"/>
              </a:defRPr>
            </a:lvl1pPr>
          </a:lstStyle>
          <a:p>
            <a:endParaRPr/>
          </a:p>
        </p:txBody>
      </p:sp>
      <p:sp>
        <p:nvSpPr>
          <p:cNvPr id="4" name="Holder 4"/>
          <p:cNvSpPr>
            <a:spLocks noGrp="1"/>
          </p:cNvSpPr>
          <p:nvPr>
            <p:ph type="ftr" sz="quarter" idx="10"/>
          </p:nvPr>
        </p:nvSpPr>
        <p:spPr/>
        <p:txBody>
          <a:bodyPr/>
          <a:lstStyle>
            <a:lvl1pPr>
              <a:defRPr/>
            </a:lvl1pPr>
          </a:lstStyle>
          <a:p>
            <a:pPr>
              <a:defRPr/>
            </a:pPr>
            <a:r>
              <a:rPr lang="en-US"/>
              <a:t>1 Feb 2016</a:t>
            </a:r>
          </a:p>
        </p:txBody>
      </p:sp>
      <p:sp>
        <p:nvSpPr>
          <p:cNvPr id="5" name="Holder 5"/>
          <p:cNvSpPr>
            <a:spLocks noGrp="1"/>
          </p:cNvSpPr>
          <p:nvPr>
            <p:ph type="dt" sz="half" idx="11"/>
          </p:nvPr>
        </p:nvSpPr>
        <p:spPr/>
        <p:txBody>
          <a:bodyPr/>
          <a:lstStyle>
            <a:lvl1pPr>
              <a:defRPr/>
            </a:lvl1pPr>
          </a:lstStyle>
          <a:p>
            <a:pPr>
              <a:defRPr/>
            </a:pPr>
            <a:r>
              <a:rPr lang="en-US"/>
              <a:t>Fei-Fei Li &amp; Andrej Karpathy &amp; Justin Johnson</a:t>
            </a:r>
          </a:p>
        </p:txBody>
      </p:sp>
      <p:sp>
        <p:nvSpPr>
          <p:cNvPr id="6" name="Holder 6"/>
          <p:cNvSpPr>
            <a:spLocks noGrp="1"/>
          </p:cNvSpPr>
          <p:nvPr>
            <p:ph type="sldNum" sz="quarter" idx="12"/>
          </p:nvPr>
        </p:nvSpPr>
        <p:spPr/>
        <p:txBody>
          <a:bodyPr/>
          <a:lstStyle>
            <a:lvl1pPr>
              <a:defRPr/>
            </a:lvl1pPr>
          </a:lstStyle>
          <a:p>
            <a:pPr>
              <a:defRPr/>
            </a:pPr>
            <a:fld id="{CA38F8AD-F31C-4DCD-9BAE-9962ED40094B}" type="slidenum">
              <a:rPr/>
              <a:pPr>
                <a:defRPr/>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0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215444"/>
          </a:xfrm>
          <a:prstGeom prst="rect">
            <a:avLst/>
          </a:prstGeom>
        </p:spPr>
        <p:txBody>
          <a:bodyPr/>
          <a:lstStyle>
            <a:lvl1pPr>
              <a:defRPr/>
            </a:lvl1pPr>
          </a:lstStyle>
          <a:p>
            <a:endParaRPr/>
          </a:p>
        </p:txBody>
      </p:sp>
      <p:sp>
        <p:nvSpPr>
          <p:cNvPr id="4" name="Holder 4"/>
          <p:cNvSpPr>
            <a:spLocks noGrp="1"/>
          </p:cNvSpPr>
          <p:nvPr>
            <p:ph sz="half" idx="3"/>
          </p:nvPr>
        </p:nvSpPr>
        <p:spPr>
          <a:xfrm>
            <a:off x="4709160" y="1577340"/>
            <a:ext cx="3977640" cy="215444"/>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r>
              <a:rPr lang="en-US"/>
              <a:t>1 Feb 2016</a:t>
            </a:r>
          </a:p>
        </p:txBody>
      </p:sp>
      <p:sp>
        <p:nvSpPr>
          <p:cNvPr id="6" name="Holder 5"/>
          <p:cNvSpPr>
            <a:spLocks noGrp="1"/>
          </p:cNvSpPr>
          <p:nvPr>
            <p:ph type="dt" sz="half" idx="11"/>
          </p:nvPr>
        </p:nvSpPr>
        <p:spPr/>
        <p:txBody>
          <a:bodyPr/>
          <a:lstStyle>
            <a:lvl1pPr>
              <a:defRPr/>
            </a:lvl1pPr>
          </a:lstStyle>
          <a:p>
            <a:pPr>
              <a:defRPr/>
            </a:pPr>
            <a:r>
              <a:rPr lang="en-US"/>
              <a:t>Fei-Fei Li &amp; Andrej Karpathy &amp; Justin Johnson</a:t>
            </a:r>
          </a:p>
        </p:txBody>
      </p:sp>
      <p:sp>
        <p:nvSpPr>
          <p:cNvPr id="7" name="Holder 6"/>
          <p:cNvSpPr>
            <a:spLocks noGrp="1"/>
          </p:cNvSpPr>
          <p:nvPr>
            <p:ph type="sldNum" sz="quarter" idx="12"/>
          </p:nvPr>
        </p:nvSpPr>
        <p:spPr/>
        <p:txBody>
          <a:bodyPr/>
          <a:lstStyle>
            <a:lvl1pPr>
              <a:defRPr/>
            </a:lvl1pPr>
          </a:lstStyle>
          <a:p>
            <a:pPr>
              <a:defRPr/>
            </a:pPr>
            <a:fld id="{828A1988-5B2F-4BB8-8103-7D6C7A75CBBC}" type="slidenum">
              <a:rPr/>
              <a:pPr>
                <a:defRPr/>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000" b="0" i="0">
                <a:solidFill>
                  <a:schemeClr val="tx1"/>
                </a:solidFill>
                <a:latin typeface="Arial"/>
                <a:cs typeface="Arial"/>
              </a:defRPr>
            </a:lvl1pPr>
          </a:lstStyle>
          <a:p>
            <a:endParaRPr/>
          </a:p>
        </p:txBody>
      </p:sp>
      <p:sp>
        <p:nvSpPr>
          <p:cNvPr id="3" name="Holder 4"/>
          <p:cNvSpPr>
            <a:spLocks noGrp="1"/>
          </p:cNvSpPr>
          <p:nvPr>
            <p:ph type="ftr" sz="quarter" idx="10"/>
          </p:nvPr>
        </p:nvSpPr>
        <p:spPr/>
        <p:txBody>
          <a:bodyPr/>
          <a:lstStyle>
            <a:lvl1pPr>
              <a:defRPr/>
            </a:lvl1pPr>
          </a:lstStyle>
          <a:p>
            <a:pPr>
              <a:defRPr/>
            </a:pPr>
            <a:r>
              <a:rPr lang="en-US"/>
              <a:t>1 Feb 2016</a:t>
            </a:r>
          </a:p>
        </p:txBody>
      </p:sp>
      <p:sp>
        <p:nvSpPr>
          <p:cNvPr id="4" name="Holder 5"/>
          <p:cNvSpPr>
            <a:spLocks noGrp="1"/>
          </p:cNvSpPr>
          <p:nvPr>
            <p:ph type="dt" sz="half" idx="11"/>
          </p:nvPr>
        </p:nvSpPr>
        <p:spPr/>
        <p:txBody>
          <a:bodyPr/>
          <a:lstStyle>
            <a:lvl1pPr>
              <a:defRPr/>
            </a:lvl1pPr>
          </a:lstStyle>
          <a:p>
            <a:pPr>
              <a:defRPr/>
            </a:pPr>
            <a:r>
              <a:rPr lang="en-US"/>
              <a:t>Fei-Fei Li &amp; Andrej Karpathy &amp; Justin Johnson</a:t>
            </a:r>
          </a:p>
        </p:txBody>
      </p:sp>
      <p:sp>
        <p:nvSpPr>
          <p:cNvPr id="5" name="Holder 6"/>
          <p:cNvSpPr>
            <a:spLocks noGrp="1"/>
          </p:cNvSpPr>
          <p:nvPr>
            <p:ph type="sldNum" sz="quarter" idx="12"/>
          </p:nvPr>
        </p:nvSpPr>
        <p:spPr/>
        <p:txBody>
          <a:bodyPr/>
          <a:lstStyle>
            <a:lvl1pPr>
              <a:defRPr/>
            </a:lvl1pPr>
          </a:lstStyle>
          <a:p>
            <a:pPr>
              <a:defRPr/>
            </a:pPr>
            <a:fld id="{170D427E-3249-4C2C-A61E-69A5E1273565}" type="slidenum">
              <a:rPr/>
              <a:pPr>
                <a:defRPr/>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r>
              <a:rPr lang="en-US"/>
              <a:t>1 Feb 2016</a:t>
            </a:r>
          </a:p>
        </p:txBody>
      </p:sp>
      <p:sp>
        <p:nvSpPr>
          <p:cNvPr id="3" name="Holder 5"/>
          <p:cNvSpPr>
            <a:spLocks noGrp="1"/>
          </p:cNvSpPr>
          <p:nvPr>
            <p:ph type="dt" sz="half" idx="11"/>
          </p:nvPr>
        </p:nvSpPr>
        <p:spPr/>
        <p:txBody>
          <a:bodyPr/>
          <a:lstStyle>
            <a:lvl1pPr>
              <a:defRPr/>
            </a:lvl1pPr>
          </a:lstStyle>
          <a:p>
            <a:pPr>
              <a:defRPr/>
            </a:pPr>
            <a:r>
              <a:rPr lang="en-US"/>
              <a:t>Fei-Fei Li &amp; Andrej Karpathy &amp; Justin Johnson</a:t>
            </a:r>
          </a:p>
        </p:txBody>
      </p:sp>
      <p:sp>
        <p:nvSpPr>
          <p:cNvPr id="4" name="Holder 6"/>
          <p:cNvSpPr>
            <a:spLocks noGrp="1"/>
          </p:cNvSpPr>
          <p:nvPr>
            <p:ph type="sldNum" sz="quarter" idx="12"/>
          </p:nvPr>
        </p:nvSpPr>
        <p:spPr/>
        <p:txBody>
          <a:bodyPr/>
          <a:lstStyle>
            <a:lvl1pPr>
              <a:defRPr/>
            </a:lvl1pPr>
          </a:lstStyle>
          <a:p>
            <a:pPr>
              <a:defRPr/>
            </a:pPr>
            <a:fld id="{3750CF52-CBDC-4FE8-8564-7DC3F25F0F9A}" type="slidenum">
              <a:rPr/>
              <a:pPr>
                <a:defRPr/>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7"/>
            <a:ext cx="6858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15E9D0EF-4437-47C4-8BC9-5D48373D851C}" type="datetimeFigureOut">
              <a:rPr lang="en-US"/>
              <a:pPr>
                <a:defRPr/>
              </a:pPr>
              <a:t>5/27/2023</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CD239439-46DA-4F17-AFB6-D72795953E8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D5FEB60-C367-49D6-A1FC-86BA0DD179BE}"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B556CA95-7F95-453E-A3C5-38724EDFA9AE}" type="datetimeFigureOut">
              <a:rPr lang="en-US"/>
              <a:pPr>
                <a:defRPr/>
              </a:pPr>
              <a:t>5/27/2023</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BAFD4A70-C4D8-4A79-A5C2-FC355B57E1B6}"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2"/>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7"/>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0EEEF6E3-6E1C-4357-932E-F4908C818E42}" type="datetimeFigureOut">
              <a:rPr lang="en-US"/>
              <a:pPr>
                <a:defRPr/>
              </a:pPr>
              <a:t>5/27/2023</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9CBE6309-7915-49AC-A95C-0EB89B6C4D5D}"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8D82D5D4-393E-4768-9D6F-2F91C7FA48E0}" type="datetimeFigureOut">
              <a:rPr lang="en-US"/>
              <a:pPr>
                <a:defRPr/>
              </a:pPr>
              <a:t>5/27/2023</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5F755BE5-23F9-4F6C-B8E8-2DD0CDEFD2C5}"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3"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3"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6603D4AE-5877-4514-A5A4-E88C252C9D8A}" type="datetimeFigureOut">
              <a:rPr lang="en-US"/>
              <a:pPr>
                <a:defRPr/>
              </a:pPr>
              <a:t>5/27/2023</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AFCC79D2-F1EB-4091-8841-73676B52036B}" type="slidenum">
              <a:rPr lang="en-US"/>
              <a:pPr>
                <a:defRPr/>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132E3F2B-881F-48A8-9B74-EDB52BBC0B61}" type="datetimeFigureOut">
              <a:rPr lang="en-US"/>
              <a:pPr>
                <a:defRPr/>
              </a:pPr>
              <a:t>5/27/2023</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5D41AB7C-6DBF-4DAE-89B6-6BDDB663CC71}" type="slidenum">
              <a:rPr lang="en-US"/>
              <a:pPr>
                <a:defRPr/>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6A855AF9-7E0E-4A42-9AA0-34AC548CABD4}" type="datetimeFigureOut">
              <a:rPr lang="en-US"/>
              <a:pPr>
                <a:defRPr/>
              </a:pPr>
              <a:t>5/27/2023</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EFD7C2B2-488F-4B62-8B91-86AC7086A3D9}" type="slidenum">
              <a:rPr lang="en-US"/>
              <a:pPr>
                <a:defRPr/>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9"/>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B094B9F2-F358-4256-A992-84EFF961D0A7}" type="datetimeFigureOut">
              <a:rPr lang="en-US"/>
              <a:pPr>
                <a:defRPr/>
              </a:pPr>
              <a:t>5/27/2023</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9F0F2549-89F6-45EF-9C65-D4EDD2E8608B}" type="slidenum">
              <a:rPr lang="en-US"/>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9"/>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EAE34FAD-88AB-45C3-8198-54197F3E00AD}" type="datetimeFigureOut">
              <a:rPr lang="en-US"/>
              <a:pPr>
                <a:defRPr/>
              </a:pPr>
              <a:t>5/27/2023</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7FFCED09-3C18-4AD7-8543-CE2C768CA0AB}" type="slidenum">
              <a:rPr lang="en-US"/>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5A137B28-425C-480A-8309-84745E2FD96B}" type="datetimeFigureOut">
              <a:rPr lang="en-US"/>
              <a:pPr>
                <a:defRPr/>
              </a:pPr>
              <a:t>5/27/2023</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17AAF2DA-EE7C-49A6-B0D9-C15900417E5A}" type="slidenum">
              <a:rPr lang="en-US"/>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3" y="365126"/>
            <a:ext cx="5800725"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ahoma" pitchFamily="34" charset="0"/>
              </a:defRPr>
            </a:lvl1pPr>
          </a:lstStyle>
          <a:p>
            <a:pPr>
              <a:defRPr/>
            </a:pPr>
            <a:fld id="{1A5E2D60-8245-4AB0-8AF1-BD4C6EA448E2}" type="datetimeFigureOut">
              <a:rPr lang="en-US"/>
              <a:pPr>
                <a:defRPr/>
              </a:pPr>
              <a:t>5/27/2023</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Tahoma" pitchFamily="34" charset="0"/>
              </a:defRPr>
            </a:lvl1pPr>
          </a:lstStyle>
          <a:p>
            <a:pPr>
              <a:defRPr/>
            </a:pPr>
            <a:fld id="{ECC3E861-46AF-4411-9F98-B39895DA378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2A46163-3B4A-4B79-9CC5-A0673789C6AD}"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46166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1 Feb</a:t>
            </a:r>
            <a:r>
              <a:rPr spc="-70" dirty="0"/>
              <a:t> </a:t>
            </a:r>
            <a:r>
              <a:rPr spc="-5" dirty="0"/>
              <a:t>2016</a:t>
            </a:r>
          </a:p>
        </p:txBody>
      </p:sp>
      <p:sp>
        <p:nvSpPr>
          <p:cNvPr id="5" name="Holder 5"/>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1 Feb</a:t>
            </a:r>
            <a:r>
              <a:rPr spc="-70" dirty="0"/>
              <a:t> </a:t>
            </a:r>
            <a:r>
              <a:rPr spc="-5" dirty="0"/>
              <a:t>2016</a:t>
            </a:r>
          </a:p>
        </p:txBody>
      </p:sp>
      <p:sp>
        <p:nvSpPr>
          <p:cNvPr id="5" name="Holder 5"/>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1 Feb</a:t>
            </a:r>
            <a:r>
              <a:rPr spc="-70" dirty="0"/>
              <a:t> </a:t>
            </a:r>
            <a:r>
              <a:rPr spc="-5" dirty="0"/>
              <a:t>2016</a:t>
            </a:r>
          </a:p>
        </p:txBody>
      </p:sp>
      <p:sp>
        <p:nvSpPr>
          <p:cNvPr id="6" name="Holder 6"/>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1 Feb</a:t>
            </a:r>
            <a:r>
              <a:rPr spc="-70" dirty="0"/>
              <a:t> </a:t>
            </a:r>
            <a:r>
              <a:rPr spc="-5" dirty="0"/>
              <a:t>2016</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120"/>
              </a:lnSpc>
            </a:pPr>
            <a:r>
              <a:rPr spc="-5" dirty="0"/>
              <a:t>1 Feb</a:t>
            </a:r>
            <a:r>
              <a:rPr spc="-70" dirty="0"/>
              <a:t> </a:t>
            </a:r>
            <a:r>
              <a:rPr spc="-5" dirty="0"/>
              <a:t>2016</a:t>
            </a:r>
          </a:p>
        </p:txBody>
      </p:sp>
      <p:sp>
        <p:nvSpPr>
          <p:cNvPr id="3" name="Holder 3"/>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endParaRPr lang="en-GB"/>
          </a:p>
        </p:txBody>
      </p:sp>
      <p:sp>
        <p:nvSpPr>
          <p:cNvPr id="5" name="Footer Placeholder 18"/>
          <p:cNvSpPr>
            <a:spLocks noGrp="1"/>
          </p:cNvSpPr>
          <p:nvPr>
            <p:ph type="ftr" sz="quarter" idx="11"/>
          </p:nvPr>
        </p:nvSpPr>
        <p:spPr/>
        <p:txBody>
          <a:bodyPr/>
          <a:lstStyle>
            <a:lvl1pPr>
              <a:defRPr/>
            </a:lvl1pPr>
          </a:lstStyle>
          <a:p>
            <a:pPr>
              <a:defRPr/>
            </a:pPr>
            <a:endParaRPr lang="en-GB"/>
          </a:p>
        </p:txBody>
      </p:sp>
      <p:sp>
        <p:nvSpPr>
          <p:cNvPr id="6" name="Slide Number Placeholder 26"/>
          <p:cNvSpPr>
            <a:spLocks noGrp="1"/>
          </p:cNvSpPr>
          <p:nvPr>
            <p:ph type="sldNum" sz="quarter" idx="12"/>
          </p:nvPr>
        </p:nvSpPr>
        <p:spPr/>
        <p:txBody>
          <a:bodyPr/>
          <a:lstStyle>
            <a:lvl1pPr>
              <a:defRPr/>
            </a:lvl1pPr>
          </a:lstStyle>
          <a:p>
            <a:pPr>
              <a:defRPr/>
            </a:pPr>
            <a:fld id="{1FEF97B5-DBB9-487A-867F-4166BDFDDAEE}" type="slidenum">
              <a:rPr lang="en-GB"/>
              <a:pPr>
                <a:defRPr/>
              </a:pPr>
              <a:t>‹#›</a:t>
            </a:fld>
            <a:endParaRPr lang="en-GB"/>
          </a:p>
        </p:txBody>
      </p:sp>
    </p:spTree>
    <p:extLst>
      <p:ext uri="{BB962C8B-B14F-4D97-AF65-F5344CB8AC3E}">
        <p14:creationId xmlns:p14="http://schemas.microsoft.com/office/powerpoint/2010/main" val="248033522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pPr>
              <a:defRPr/>
            </a:pPr>
            <a:fld id="{4E5DEC96-22B0-472D-BFFD-B474100D56F0}" type="slidenum">
              <a:rPr lang="en-GB"/>
              <a:pPr>
                <a:defRPr/>
              </a:pPr>
              <a:t>‹#›</a:t>
            </a:fld>
            <a:endParaRPr lang="en-GB"/>
          </a:p>
        </p:txBody>
      </p:sp>
    </p:spTree>
    <p:extLst>
      <p:ext uri="{BB962C8B-B14F-4D97-AF65-F5344CB8AC3E}">
        <p14:creationId xmlns:p14="http://schemas.microsoft.com/office/powerpoint/2010/main" val="1633445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E80B681-4566-4B7A-A678-3919CB9529EA}" type="slidenum">
              <a:rPr lang="en-GB"/>
              <a:pPr>
                <a:defRPr/>
              </a:pPr>
              <a:t>‹#›</a:t>
            </a:fld>
            <a:endParaRPr lang="en-GB"/>
          </a:p>
        </p:txBody>
      </p:sp>
    </p:spTree>
    <p:extLst>
      <p:ext uri="{BB962C8B-B14F-4D97-AF65-F5344CB8AC3E}">
        <p14:creationId xmlns:p14="http://schemas.microsoft.com/office/powerpoint/2010/main" val="3533601589"/>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lvl1pPr>
          </a:lstStyle>
          <a:p>
            <a:pPr>
              <a:defRPr/>
            </a:pPr>
            <a:fld id="{2AE903CC-19E6-4AB0-A903-60E5801E8639}" type="slidenum">
              <a:rPr lang="en-GB"/>
              <a:pPr>
                <a:defRPr/>
              </a:pPr>
              <a:t>‹#›</a:t>
            </a:fld>
            <a:endParaRPr lang="en-GB"/>
          </a:p>
        </p:txBody>
      </p:sp>
    </p:spTree>
    <p:extLst>
      <p:ext uri="{BB962C8B-B14F-4D97-AF65-F5344CB8AC3E}">
        <p14:creationId xmlns:p14="http://schemas.microsoft.com/office/powerpoint/2010/main" val="24353712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7"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7"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endParaRPr lang="en-GB"/>
          </a:p>
        </p:txBody>
      </p:sp>
      <p:sp>
        <p:nvSpPr>
          <p:cNvPr id="8" name="Footer Placeholder 21"/>
          <p:cNvSpPr>
            <a:spLocks noGrp="1"/>
          </p:cNvSpPr>
          <p:nvPr>
            <p:ph type="ftr" sz="quarter" idx="11"/>
          </p:nvPr>
        </p:nvSpPr>
        <p:spPr/>
        <p:txBody>
          <a:bodyPr/>
          <a:lstStyle>
            <a:lvl1pPr>
              <a:defRPr/>
            </a:lvl1pPr>
          </a:lstStyle>
          <a:p>
            <a:pPr>
              <a:defRPr/>
            </a:pPr>
            <a:endParaRPr lang="en-GB"/>
          </a:p>
        </p:txBody>
      </p:sp>
      <p:sp>
        <p:nvSpPr>
          <p:cNvPr id="9" name="Slide Number Placeholder 17"/>
          <p:cNvSpPr>
            <a:spLocks noGrp="1"/>
          </p:cNvSpPr>
          <p:nvPr>
            <p:ph type="sldNum" sz="quarter" idx="12"/>
          </p:nvPr>
        </p:nvSpPr>
        <p:spPr/>
        <p:txBody>
          <a:bodyPr/>
          <a:lstStyle>
            <a:lvl1pPr>
              <a:defRPr/>
            </a:lvl1pPr>
          </a:lstStyle>
          <a:p>
            <a:pPr>
              <a:defRPr/>
            </a:pPr>
            <a:fld id="{15AA8614-84D2-4730-AC49-E0D76416DA49}" type="slidenum">
              <a:rPr lang="en-GB"/>
              <a:pPr>
                <a:defRPr/>
              </a:pPr>
              <a:t>‹#›</a:t>
            </a:fld>
            <a:endParaRPr lang="en-GB"/>
          </a:p>
        </p:txBody>
      </p:sp>
    </p:spTree>
    <p:extLst>
      <p:ext uri="{BB962C8B-B14F-4D97-AF65-F5344CB8AC3E}">
        <p14:creationId xmlns:p14="http://schemas.microsoft.com/office/powerpoint/2010/main" val="159243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FE58771-0869-4FB8-905A-44B3DB7FBF95}"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lvl1pPr>
          </a:lstStyle>
          <a:p>
            <a:pPr>
              <a:defRPr/>
            </a:pPr>
            <a:fld id="{CFD5FD67-8FD1-40E6-9F04-D3BB3E2ED8FD}" type="slidenum">
              <a:rPr lang="en-GB"/>
              <a:pPr>
                <a:defRPr/>
              </a:pPr>
              <a:t>‹#›</a:t>
            </a:fld>
            <a:endParaRPr lang="en-GB"/>
          </a:p>
        </p:txBody>
      </p:sp>
    </p:spTree>
    <p:extLst>
      <p:ext uri="{BB962C8B-B14F-4D97-AF65-F5344CB8AC3E}">
        <p14:creationId xmlns:p14="http://schemas.microsoft.com/office/powerpoint/2010/main" val="16961627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p>
        </p:txBody>
      </p:sp>
      <p:sp>
        <p:nvSpPr>
          <p:cNvPr id="3" name="Footer Placeholder 21"/>
          <p:cNvSpPr>
            <a:spLocks noGrp="1"/>
          </p:cNvSpPr>
          <p:nvPr>
            <p:ph type="ftr" sz="quarter" idx="11"/>
          </p:nvPr>
        </p:nvSpPr>
        <p:spPr/>
        <p:txBody>
          <a:bodyPr/>
          <a:lstStyle>
            <a:lvl1pPr>
              <a:defRPr/>
            </a:lvl1pPr>
          </a:lstStyle>
          <a:p>
            <a:pPr>
              <a:defRPr/>
            </a:pPr>
            <a:endParaRPr lang="en-GB"/>
          </a:p>
        </p:txBody>
      </p:sp>
      <p:sp>
        <p:nvSpPr>
          <p:cNvPr id="4" name="Slide Number Placeholder 17"/>
          <p:cNvSpPr>
            <a:spLocks noGrp="1"/>
          </p:cNvSpPr>
          <p:nvPr>
            <p:ph type="sldNum" sz="quarter" idx="12"/>
          </p:nvPr>
        </p:nvSpPr>
        <p:spPr/>
        <p:txBody>
          <a:bodyPr/>
          <a:lstStyle>
            <a:lvl1pPr>
              <a:defRPr/>
            </a:lvl1pPr>
          </a:lstStyle>
          <a:p>
            <a:pPr>
              <a:defRPr/>
            </a:pPr>
            <a:fld id="{6CBA81A7-0227-46B3-AD9A-42C59B78A749}" type="slidenum">
              <a:rPr lang="en-GB"/>
              <a:pPr>
                <a:defRPr/>
              </a:pPr>
              <a:t>‹#›</a:t>
            </a:fld>
            <a:endParaRPr lang="en-GB"/>
          </a:p>
        </p:txBody>
      </p:sp>
    </p:spTree>
    <p:extLst>
      <p:ext uri="{BB962C8B-B14F-4D97-AF65-F5344CB8AC3E}">
        <p14:creationId xmlns:p14="http://schemas.microsoft.com/office/powerpoint/2010/main" val="27822149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1"/>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lvl1pPr>
          </a:lstStyle>
          <a:p>
            <a:pPr>
              <a:defRPr/>
            </a:pPr>
            <a:fld id="{CE46BAEF-60DC-402E-8A90-9AE89411CCB1}" type="slidenum">
              <a:rPr lang="en-GB"/>
              <a:pPr>
                <a:defRPr/>
              </a:pPr>
              <a:t>‹#›</a:t>
            </a:fld>
            <a:endParaRPr lang="en-GB"/>
          </a:p>
        </p:txBody>
      </p:sp>
    </p:spTree>
    <p:extLst>
      <p:ext uri="{BB962C8B-B14F-4D97-AF65-F5344CB8AC3E}">
        <p14:creationId xmlns:p14="http://schemas.microsoft.com/office/powerpoint/2010/main" val="25680713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GB"/>
          </a:p>
        </p:txBody>
      </p:sp>
      <p:sp>
        <p:nvSpPr>
          <p:cNvPr id="10" name="Footer Placeholder 5"/>
          <p:cNvSpPr>
            <a:spLocks noGrp="1"/>
          </p:cNvSpPr>
          <p:nvPr>
            <p:ph type="ftr" sz="quarter" idx="11"/>
          </p:nvPr>
        </p:nvSpPr>
        <p:spPr/>
        <p:txBody>
          <a:bodyPr/>
          <a:lstStyle>
            <a:lvl1pPr>
              <a:defRPr/>
            </a:lvl1pPr>
          </a:lstStyle>
          <a:p>
            <a:pPr>
              <a:defRPr/>
            </a:pPr>
            <a:endParaRPr lang="en-GB"/>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886B3B2C-5BC0-4A2C-8AC6-CB710E8B7176}" type="slidenum">
              <a:rPr lang="en-GB"/>
              <a:pPr>
                <a:defRPr/>
              </a:pPr>
              <a:t>‹#›</a:t>
            </a:fld>
            <a:endParaRPr lang="en-GB"/>
          </a:p>
        </p:txBody>
      </p:sp>
    </p:spTree>
    <p:extLst>
      <p:ext uri="{BB962C8B-B14F-4D97-AF65-F5344CB8AC3E}">
        <p14:creationId xmlns:p14="http://schemas.microsoft.com/office/powerpoint/2010/main" val="7965615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pPr>
              <a:defRPr/>
            </a:pPr>
            <a:fld id="{6B12B401-0600-43D1-8980-182091FB531F}" type="slidenum">
              <a:rPr lang="en-GB"/>
              <a:pPr>
                <a:defRPr/>
              </a:pPr>
              <a:t>‹#›</a:t>
            </a:fld>
            <a:endParaRPr lang="en-GB"/>
          </a:p>
        </p:txBody>
      </p:sp>
    </p:spTree>
    <p:extLst>
      <p:ext uri="{BB962C8B-B14F-4D97-AF65-F5344CB8AC3E}">
        <p14:creationId xmlns:p14="http://schemas.microsoft.com/office/powerpoint/2010/main" val="17555550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pPr>
              <a:defRPr/>
            </a:pPr>
            <a:fld id="{B4BC8498-94C8-4749-9DD5-D9CA34DE7908}" type="slidenum">
              <a:rPr lang="en-GB"/>
              <a:pPr>
                <a:defRPr/>
              </a:pPr>
              <a:t>‹#›</a:t>
            </a:fld>
            <a:endParaRPr lang="en-GB"/>
          </a:p>
        </p:txBody>
      </p:sp>
    </p:spTree>
    <p:extLst>
      <p:ext uri="{BB962C8B-B14F-4D97-AF65-F5344CB8AC3E}">
        <p14:creationId xmlns:p14="http://schemas.microsoft.com/office/powerpoint/2010/main" val="31152076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4592792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18500"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7491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805086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141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993DA65-DA40-49A5-8681-7EB0290E9894}"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77499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143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0098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046148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470924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2523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67286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8318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1163" y="3810000"/>
            <a:ext cx="8318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2437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2839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able Placeholder 2"/>
          <p:cNvSpPr>
            <a:spLocks noGrp="1"/>
          </p:cNvSpPr>
          <p:nvPr>
            <p:ph type="tbl" idx="1"/>
          </p:nvPr>
        </p:nvSpPr>
        <p:spPr>
          <a:xfrm>
            <a:off x="411163" y="1143000"/>
            <a:ext cx="8318500" cy="5181600"/>
          </a:xfrm>
        </p:spPr>
        <p:txBody>
          <a:bodyPr/>
          <a:lstStyle/>
          <a:p>
            <a:pPr lvl="0"/>
            <a:endParaRPr lang="en-US" noProof="0"/>
          </a:p>
        </p:txBody>
      </p:sp>
    </p:spTree>
    <p:extLst>
      <p:ext uri="{BB962C8B-B14F-4D97-AF65-F5344CB8AC3E}">
        <p14:creationId xmlns:p14="http://schemas.microsoft.com/office/powerpoint/2010/main" val="718243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6849A13-2B4F-41B8-B460-E2C96B86955A}"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785C7C-BA26-4594-BBB2-0429BFFCFDFA}" type="datetime1">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2847682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50FC0-01AD-471D-BAFF-74ADC445ECE4}" type="datetime1">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42667613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7A4863-71FC-4E34-976C-2CDF5C9261BD}" type="datetime1">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33019773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835051-E0DA-4FE1-A4EB-9C6B82313767}" type="datetime1">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4044147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C7F53D-13DC-47EF-93BF-587B6431C040}" type="datetime1">
              <a:rPr lang="en-US" smtClean="0"/>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1219931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493B78-E67F-4325-9291-786B32194CDE}" type="datetime1">
              <a:rPr lang="en-US" smtClean="0"/>
              <a:t>5/27/2023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31593294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7A464-77B1-4512-A34A-EF57E174C773}" type="datetime1">
              <a:rPr lang="en-US" smtClean="0"/>
              <a:t>5/27/2023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15747317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8F7462-2FB6-4D4E-81B8-C85C8D47DC57}" type="datetime1">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2324582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0F3B04-D478-4F09-965D-F7CEDB495A31}" type="datetime1">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26057657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C8929D-E5C6-4786-AE1A-D62CE7FD93CD}" type="datetime1">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3683187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095D785-23F9-497F-A40E-6DB429910D11}"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90FEF-5362-45DB-A065-6AEFBE3A71B8}" type="datetime1">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709D0-6125-4E69-AAA3-543C9C01CF4B}" type="slidenum">
              <a:rPr lang="en-US" smtClean="0"/>
              <a:t>‹#›</a:t>
            </a:fld>
            <a:endParaRPr lang="en-US"/>
          </a:p>
        </p:txBody>
      </p:sp>
    </p:spTree>
    <p:extLst>
      <p:ext uri="{BB962C8B-B14F-4D97-AF65-F5344CB8AC3E}">
        <p14:creationId xmlns:p14="http://schemas.microsoft.com/office/powerpoint/2010/main" val="19641052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 name="Shape 8"/>
          <p:cNvSpPr/>
          <p:nvPr/>
        </p:nvSpPr>
        <p:spPr>
          <a:xfrm flipV="1">
            <a:off x="1377173" y="901811"/>
            <a:ext cx="6386430" cy="88"/>
          </a:xfrm>
          <a:prstGeom prst="line">
            <a:avLst/>
          </a:prstGeom>
          <a:ln w="12700">
            <a:solidFill>
              <a:srgbClr val="FFFFFF"/>
            </a:solidFill>
            <a:miter lim="400000"/>
          </a:ln>
        </p:spPr>
        <p:txBody>
          <a:bodyPr lIns="0" tIns="0" rIns="0" bIns="0" anchor="ctr"/>
          <a:lstStyle/>
          <a:p>
            <a:pPr lvl="0" algn="l" defTabSz="321457">
              <a:defRPr sz="1200">
                <a:solidFill>
                  <a:srgbClr val="000000"/>
                </a:solidFill>
                <a:latin typeface="Helvetica"/>
                <a:ea typeface="Helvetica"/>
                <a:cs typeface="Helvetica"/>
                <a:sym typeface="Helvetica"/>
              </a:defRPr>
            </a:pPr>
            <a:endParaRPr sz="844"/>
          </a:p>
        </p:txBody>
      </p:sp>
      <p:sp>
        <p:nvSpPr>
          <p:cNvPr id="9" name="Shape 9"/>
          <p:cNvSpPr>
            <a:spLocks noGrp="1"/>
          </p:cNvSpPr>
          <p:nvPr>
            <p:ph type="title"/>
          </p:nvPr>
        </p:nvSpPr>
        <p:spPr>
          <a:xfrm>
            <a:off x="892969" y="178594"/>
            <a:ext cx="7358063" cy="723305"/>
          </a:xfrm>
          <a:prstGeom prst="rect">
            <a:avLst/>
          </a:prstGeom>
        </p:spPr>
        <p:txBody>
          <a:bodyPr lIns="50800" tIns="50800" rIns="50800" bIns="50800" anchor="ctr"/>
          <a:lstStyle/>
          <a:p>
            <a:pPr lvl="0">
              <a:defRPr sz="1800">
                <a:solidFill>
                  <a:srgbClr val="000000"/>
                </a:solidFill>
              </a:defRPr>
            </a:pPr>
            <a:r>
              <a:rPr sz="3937">
                <a:solidFill>
                  <a:srgbClr val="7A81FF"/>
                </a:solidFill>
              </a:rPr>
              <a:t>Title Text</a:t>
            </a:r>
          </a:p>
        </p:txBody>
      </p:sp>
    </p:spTree>
    <p:extLst>
      <p:ext uri="{BB962C8B-B14F-4D97-AF65-F5344CB8AC3E}">
        <p14:creationId xmlns:p14="http://schemas.microsoft.com/office/powerpoint/2010/main" val="190099896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endParaRPr lang="en-GB">
              <a:solidFill>
                <a:srgbClr val="DBF5F9">
                  <a:shade val="90000"/>
                </a:srgbClr>
              </a:solidFill>
            </a:endParaRPr>
          </a:p>
        </p:txBody>
      </p:sp>
      <p:sp>
        <p:nvSpPr>
          <p:cNvPr id="5" name="Footer Placeholder 18"/>
          <p:cNvSpPr>
            <a:spLocks noGrp="1"/>
          </p:cNvSpPr>
          <p:nvPr>
            <p:ph type="ftr" sz="quarter" idx="11"/>
          </p:nvPr>
        </p:nvSpPr>
        <p:spPr/>
        <p:txBody>
          <a:bodyPr/>
          <a:lstStyle>
            <a:lvl1pPr>
              <a:defRPr/>
            </a:lvl1pPr>
          </a:lstStyle>
          <a:p>
            <a:pPr>
              <a:defRPr/>
            </a:pPr>
            <a:endParaRPr lang="en-GB">
              <a:solidFill>
                <a:srgbClr val="DBF5F9">
                  <a:shade val="90000"/>
                </a:srgbClr>
              </a:solidFill>
            </a:endParaRPr>
          </a:p>
        </p:txBody>
      </p:sp>
      <p:sp>
        <p:nvSpPr>
          <p:cNvPr id="6" name="Slide Number Placeholder 26"/>
          <p:cNvSpPr>
            <a:spLocks noGrp="1"/>
          </p:cNvSpPr>
          <p:nvPr>
            <p:ph type="sldNum" sz="quarter" idx="12"/>
          </p:nvPr>
        </p:nvSpPr>
        <p:spPr/>
        <p:txBody>
          <a:bodyPr/>
          <a:lstStyle>
            <a:lvl1pPr>
              <a:defRPr/>
            </a:lvl1pPr>
          </a:lstStyle>
          <a:p>
            <a:pPr>
              <a:defRPr/>
            </a:pPr>
            <a:fld id="{1FEF97B5-DBB9-487A-867F-4166BDFDDAEE}" type="slidenum">
              <a:rPr lang="en-GB">
                <a:solidFill>
                  <a:srgbClr val="DBF5F9">
                    <a:shade val="90000"/>
                  </a:srgbClr>
                </a:solidFill>
              </a:rPr>
              <a:pPr>
                <a:defRPr/>
              </a:pPr>
              <a:t>‹#›</a:t>
            </a:fld>
            <a:endParaRPr lang="en-GB">
              <a:solidFill>
                <a:srgbClr val="DBF5F9">
                  <a:shade val="90000"/>
                </a:srgbClr>
              </a:solidFill>
            </a:endParaRPr>
          </a:p>
        </p:txBody>
      </p:sp>
    </p:spTree>
    <p:extLst>
      <p:ext uri="{BB962C8B-B14F-4D97-AF65-F5344CB8AC3E}">
        <p14:creationId xmlns:p14="http://schemas.microsoft.com/office/powerpoint/2010/main" val="2966057793"/>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GB">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4E5DEC96-22B0-472D-BFFD-B474100D56F0}" type="slidenum">
              <a:rPr lang="en-GB">
                <a:solidFill>
                  <a:srgbClr val="04617B">
                    <a:shade val="90000"/>
                  </a:srgbClr>
                </a:solidFill>
              </a:rPr>
              <a:pPr>
                <a:defRPr/>
              </a:pPr>
              <a:t>‹#›</a:t>
            </a:fld>
            <a:endParaRPr lang="en-GB">
              <a:solidFill>
                <a:srgbClr val="04617B">
                  <a:shade val="90000"/>
                </a:srgbClr>
              </a:solidFill>
            </a:endParaRPr>
          </a:p>
        </p:txBody>
      </p:sp>
    </p:spTree>
    <p:extLst>
      <p:ext uri="{BB962C8B-B14F-4D97-AF65-F5344CB8AC3E}">
        <p14:creationId xmlns:p14="http://schemas.microsoft.com/office/powerpoint/2010/main" val="6561672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9E80B681-4566-4B7A-A678-3919CB9529EA}" type="slidenum">
              <a:rPr lang="en-GB">
                <a:solidFill>
                  <a:srgbClr val="DBF5F9">
                    <a:shade val="90000"/>
                  </a:srgbClr>
                </a:solidFill>
              </a:rPr>
              <a:pPr>
                <a:defRPr/>
              </a:pPr>
              <a:t>‹#›</a:t>
            </a:fld>
            <a:endParaRPr lang="en-GB">
              <a:solidFill>
                <a:srgbClr val="DBF5F9">
                  <a:shade val="90000"/>
                </a:srgbClr>
              </a:solidFill>
            </a:endParaRPr>
          </a:p>
        </p:txBody>
      </p:sp>
    </p:spTree>
    <p:extLst>
      <p:ext uri="{BB962C8B-B14F-4D97-AF65-F5344CB8AC3E}">
        <p14:creationId xmlns:p14="http://schemas.microsoft.com/office/powerpoint/2010/main" val="3343096773"/>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GB">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GB">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2AE903CC-19E6-4AB0-A903-60E5801E8639}" type="slidenum">
              <a:rPr lang="en-GB">
                <a:solidFill>
                  <a:srgbClr val="04617B">
                    <a:shade val="90000"/>
                  </a:srgbClr>
                </a:solidFill>
              </a:rPr>
              <a:pPr>
                <a:defRPr/>
              </a:pPr>
              <a:t>‹#›</a:t>
            </a:fld>
            <a:endParaRPr lang="en-GB">
              <a:solidFill>
                <a:srgbClr val="04617B">
                  <a:shade val="90000"/>
                </a:srgbClr>
              </a:solidFill>
            </a:endParaRPr>
          </a:p>
        </p:txBody>
      </p:sp>
    </p:spTree>
    <p:extLst>
      <p:ext uri="{BB962C8B-B14F-4D97-AF65-F5344CB8AC3E}">
        <p14:creationId xmlns:p14="http://schemas.microsoft.com/office/powerpoint/2010/main" val="17845331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7"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7"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endParaRPr lang="en-GB">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pPr>
              <a:defRPr/>
            </a:pPr>
            <a:endParaRPr lang="en-GB">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pPr>
              <a:defRPr/>
            </a:pPr>
            <a:fld id="{15AA8614-84D2-4730-AC49-E0D76416DA49}" type="slidenum">
              <a:rPr lang="en-GB">
                <a:solidFill>
                  <a:srgbClr val="04617B">
                    <a:shade val="90000"/>
                  </a:srgbClr>
                </a:solidFill>
              </a:rPr>
              <a:pPr>
                <a:defRPr/>
              </a:pPr>
              <a:t>‹#›</a:t>
            </a:fld>
            <a:endParaRPr lang="en-GB">
              <a:solidFill>
                <a:srgbClr val="04617B">
                  <a:shade val="90000"/>
                </a:srgbClr>
              </a:solidFill>
            </a:endParaRPr>
          </a:p>
        </p:txBody>
      </p:sp>
    </p:spTree>
    <p:extLst>
      <p:ext uri="{BB962C8B-B14F-4D97-AF65-F5344CB8AC3E}">
        <p14:creationId xmlns:p14="http://schemas.microsoft.com/office/powerpoint/2010/main" val="27464798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endParaRPr lang="en-GB">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pPr>
              <a:defRPr/>
            </a:pPr>
            <a:endParaRPr lang="en-GB">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pPr>
              <a:defRPr/>
            </a:pPr>
            <a:fld id="{CFD5FD67-8FD1-40E6-9F04-D3BB3E2ED8FD}" type="slidenum">
              <a:rPr lang="en-GB">
                <a:solidFill>
                  <a:srgbClr val="04617B">
                    <a:shade val="90000"/>
                  </a:srgbClr>
                </a:solidFill>
              </a:rPr>
              <a:pPr>
                <a:defRPr/>
              </a:pPr>
              <a:t>‹#›</a:t>
            </a:fld>
            <a:endParaRPr lang="en-GB">
              <a:solidFill>
                <a:srgbClr val="04617B">
                  <a:shade val="90000"/>
                </a:srgbClr>
              </a:solidFill>
            </a:endParaRPr>
          </a:p>
        </p:txBody>
      </p:sp>
    </p:spTree>
    <p:extLst>
      <p:ext uri="{BB962C8B-B14F-4D97-AF65-F5344CB8AC3E}">
        <p14:creationId xmlns:p14="http://schemas.microsoft.com/office/powerpoint/2010/main" val="22191211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pPr>
              <a:defRPr/>
            </a:pPr>
            <a:endParaRPr lang="en-GB">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pPr>
              <a:defRPr/>
            </a:pPr>
            <a:fld id="{6CBA81A7-0227-46B3-AD9A-42C59B78A749}" type="slidenum">
              <a:rPr lang="en-GB">
                <a:solidFill>
                  <a:srgbClr val="04617B">
                    <a:shade val="90000"/>
                  </a:srgbClr>
                </a:solidFill>
              </a:rPr>
              <a:pPr>
                <a:defRPr/>
              </a:pPr>
              <a:t>‹#›</a:t>
            </a:fld>
            <a:endParaRPr lang="en-GB">
              <a:solidFill>
                <a:srgbClr val="04617B">
                  <a:shade val="90000"/>
                </a:srgbClr>
              </a:solidFill>
            </a:endParaRPr>
          </a:p>
        </p:txBody>
      </p:sp>
    </p:spTree>
    <p:extLst>
      <p:ext uri="{BB962C8B-B14F-4D97-AF65-F5344CB8AC3E}">
        <p14:creationId xmlns:p14="http://schemas.microsoft.com/office/powerpoint/2010/main" val="42722492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1"/>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GB">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GB">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CE46BAEF-60DC-402E-8A90-9AE89411CCB1}" type="slidenum">
              <a:rPr lang="en-GB">
                <a:solidFill>
                  <a:srgbClr val="04617B">
                    <a:shade val="90000"/>
                  </a:srgbClr>
                </a:solidFill>
              </a:rPr>
              <a:pPr>
                <a:defRPr/>
              </a:pPr>
              <a:t>‹#›</a:t>
            </a:fld>
            <a:endParaRPr lang="en-GB">
              <a:solidFill>
                <a:srgbClr val="04617B">
                  <a:shade val="90000"/>
                </a:srgbClr>
              </a:solidFill>
            </a:endParaRPr>
          </a:p>
        </p:txBody>
      </p:sp>
    </p:spTree>
    <p:extLst>
      <p:ext uri="{BB962C8B-B14F-4D97-AF65-F5344CB8AC3E}">
        <p14:creationId xmlns:p14="http://schemas.microsoft.com/office/powerpoint/2010/main" val="3522089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67DB30D-4A71-4FF2-95BF-1D392B340361}"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latin typeface="Constantia"/>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latin typeface="Constantia"/>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GB">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GB">
              <a:solidFill>
                <a:srgbClr val="04617B">
                  <a:shade val="90000"/>
                </a:srgbClr>
              </a:solidFill>
            </a:endParaRPr>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886B3B2C-5BC0-4A2C-8AC6-CB710E8B7176}" type="slidenum">
              <a:rPr lang="en-GB">
                <a:solidFill>
                  <a:srgbClr val="04617B">
                    <a:shade val="90000"/>
                  </a:srgbClr>
                </a:solidFill>
              </a:rPr>
              <a:pPr>
                <a:defRPr/>
              </a:pPr>
              <a:t>‹#›</a:t>
            </a:fld>
            <a:endParaRPr lang="en-GB">
              <a:solidFill>
                <a:srgbClr val="04617B">
                  <a:shade val="90000"/>
                </a:srgbClr>
              </a:solidFill>
            </a:endParaRPr>
          </a:p>
        </p:txBody>
      </p:sp>
    </p:spTree>
    <p:extLst>
      <p:ext uri="{BB962C8B-B14F-4D97-AF65-F5344CB8AC3E}">
        <p14:creationId xmlns:p14="http://schemas.microsoft.com/office/powerpoint/2010/main" val="3495506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GB">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6B12B401-0600-43D1-8980-182091FB531F}" type="slidenum">
              <a:rPr lang="en-GB">
                <a:solidFill>
                  <a:srgbClr val="04617B">
                    <a:shade val="90000"/>
                  </a:srgbClr>
                </a:solidFill>
              </a:rPr>
              <a:pPr>
                <a:defRPr/>
              </a:pPr>
              <a:t>‹#›</a:t>
            </a:fld>
            <a:endParaRPr lang="en-GB">
              <a:solidFill>
                <a:srgbClr val="04617B">
                  <a:shade val="90000"/>
                </a:srgbClr>
              </a:solidFill>
            </a:endParaRPr>
          </a:p>
        </p:txBody>
      </p:sp>
    </p:spTree>
    <p:extLst>
      <p:ext uri="{BB962C8B-B14F-4D97-AF65-F5344CB8AC3E}">
        <p14:creationId xmlns:p14="http://schemas.microsoft.com/office/powerpoint/2010/main" val="16225924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GB">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GB">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B4BC8498-94C8-4749-9DD5-D9CA34DE7908}" type="slidenum">
              <a:rPr lang="en-GB">
                <a:solidFill>
                  <a:srgbClr val="04617B">
                    <a:shade val="90000"/>
                  </a:srgbClr>
                </a:solidFill>
              </a:rPr>
              <a:pPr>
                <a:defRPr/>
              </a:pPr>
              <a:t>‹#›</a:t>
            </a:fld>
            <a:endParaRPr lang="en-GB">
              <a:solidFill>
                <a:srgbClr val="04617B">
                  <a:shade val="90000"/>
                </a:srgbClr>
              </a:solidFill>
            </a:endParaRPr>
          </a:p>
        </p:txBody>
      </p:sp>
    </p:spTree>
    <p:extLst>
      <p:ext uri="{BB962C8B-B14F-4D97-AF65-F5344CB8AC3E}">
        <p14:creationId xmlns:p14="http://schemas.microsoft.com/office/powerpoint/2010/main" val="17538902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1910" y="4777380"/>
            <a:ext cx="668654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ECD868-1018-4051-9ECC-0664CE56B490}" type="datetime1">
              <a:rPr lang="en-CA" smtClean="0"/>
              <a:pPr/>
              <a:t>2023-05-27</a:t>
            </a:fld>
            <a:endParaRPr lang="en-CA"/>
          </a:p>
        </p:txBody>
      </p:sp>
      <p:sp>
        <p:nvSpPr>
          <p:cNvPr id="5" name="Footer Placeholder 4"/>
          <p:cNvSpPr>
            <a:spLocks noGrp="1"/>
          </p:cNvSpPr>
          <p:nvPr>
            <p:ph type="ftr" sz="quarter" idx="11"/>
          </p:nvPr>
        </p:nvSpPr>
        <p:spPr/>
        <p:txBody>
          <a:bodyPr/>
          <a:lstStyle/>
          <a:p>
            <a:endParaRPr lang="en-CA"/>
          </a:p>
        </p:txBody>
      </p:sp>
      <p:sp>
        <p:nvSpPr>
          <p:cNvPr id="7" name="Freeform 6"/>
          <p:cNvSpPr/>
          <p:nvPr/>
        </p:nvSpPr>
        <p:spPr bwMode="auto">
          <a:xfrm>
            <a:off x="0" y="4323811"/>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4529541"/>
            <a:ext cx="584825" cy="365125"/>
          </a:xfrm>
        </p:spPr>
        <p:txBody>
          <a:bodyPr/>
          <a:lstStyle/>
          <a:p>
            <a:fld id="{D9EC04A0-CA25-4AEC-8165-8C65196E9CCD}" type="slidenum">
              <a:rPr lang="en-CA" smtClean="0"/>
              <a:pPr/>
              <a:t>‹#›</a:t>
            </a:fld>
            <a:endParaRPr lang="en-CA"/>
          </a:p>
        </p:txBody>
      </p:sp>
    </p:spTree>
    <p:extLst>
      <p:ext uri="{BB962C8B-B14F-4D97-AF65-F5344CB8AC3E}">
        <p14:creationId xmlns:p14="http://schemas.microsoft.com/office/powerpoint/2010/main" val="23297048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624110"/>
            <a:ext cx="6683765"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2133600"/>
            <a:ext cx="668655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AD728-80CD-4B50-BA5D-353C9EAB9C46}" type="datetime1">
              <a:rPr lang="en-CA" smtClean="0"/>
              <a:pPr/>
              <a:t>2023-05-27</a:t>
            </a:fld>
            <a:endParaRPr lang="en-CA"/>
          </a:p>
        </p:txBody>
      </p:sp>
      <p:sp>
        <p:nvSpPr>
          <p:cNvPr id="5" name="Footer Placeholder 4"/>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418502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2058750"/>
            <a:ext cx="668654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530129"/>
            <a:ext cx="668654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CC4FCA-59B6-4946-A924-623145C1F0F2}" type="datetime1">
              <a:rPr lang="en-CA" smtClean="0"/>
              <a:pPr/>
              <a:t>2023-05-27</a:t>
            </a:fld>
            <a:endParaRPr lang="en-CA"/>
          </a:p>
        </p:txBody>
      </p:sp>
      <p:sp>
        <p:nvSpPr>
          <p:cNvPr id="5" name="Footer Placeholder 4"/>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20186264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2133600"/>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2126222"/>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FFD080-F0E7-4DAA-9D84-64C4AB96BCDD}" type="datetime1">
              <a:rPr lang="en-CA" smtClean="0"/>
              <a:pPr/>
              <a:t>2023-05-27</a:t>
            </a:fld>
            <a:endParaRPr lang="en-CA"/>
          </a:p>
        </p:txBody>
      </p:sp>
      <p:sp>
        <p:nvSpPr>
          <p:cNvPr id="6" name="Footer Placeholder 5"/>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3129495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972703"/>
            <a:ext cx="299454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1909" y="2548966"/>
            <a:ext cx="3257170"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969475"/>
            <a:ext cx="299925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75218" y="2545738"/>
            <a:ext cx="3254006"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468941-F0B9-4080-9AF1-14AA4D7C0B84}" type="datetime1">
              <a:rPr lang="en-CA" smtClean="0"/>
              <a:pPr/>
              <a:t>2023-05-27</a:t>
            </a:fld>
            <a:endParaRPr lang="en-CA"/>
          </a:p>
        </p:txBody>
      </p:sp>
      <p:sp>
        <p:nvSpPr>
          <p:cNvPr id="8" name="Footer Placeholder 7"/>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9769220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7AABD6-BB0E-42DF-B2CD-46E0D0D6362D}" type="datetime1">
              <a:rPr lang="en-CA" smtClean="0"/>
              <a:pPr/>
              <a:t>2023-05-27</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8499550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BC1BD-030F-47CF-9B9D-56071827C88A}" type="datetime1">
              <a:rPr lang="en-CA" smtClean="0"/>
              <a:pPr/>
              <a:t>2023-05-27</a:t>
            </a:fld>
            <a:endParaRPr lang="en-CA"/>
          </a:p>
        </p:txBody>
      </p:sp>
      <p:sp>
        <p:nvSpPr>
          <p:cNvPr id="3" name="Footer Placeholder 2"/>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04439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theme" Target="../theme/theme10.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theme" Target="../theme/theme11.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theme" Target="../theme/theme1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theme" Target="../theme/theme1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theme" Target="../theme/theme15.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3.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image" Target="../media/image4.emf"/><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heme" Target="../theme/theme7.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8.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jpe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9.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9D1B4A83-B105-4771-BB53-6F8240E4402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Arial" charset="0"/>
        </a:defRPr>
      </a:lvl2pPr>
      <a:lvl3pPr algn="ctr" rtl="0" eaLnBrk="0" fontAlgn="base" hangingPunct="0">
        <a:spcBef>
          <a:spcPct val="0"/>
        </a:spcBef>
        <a:spcAft>
          <a:spcPct val="0"/>
        </a:spcAft>
        <a:defRPr sz="3600">
          <a:solidFill>
            <a:srgbClr val="000099"/>
          </a:solidFill>
          <a:latin typeface="Arial" charset="0"/>
        </a:defRPr>
      </a:lvl3pPr>
      <a:lvl4pPr algn="ctr" rtl="0" eaLnBrk="0" fontAlgn="base" hangingPunct="0">
        <a:spcBef>
          <a:spcPct val="0"/>
        </a:spcBef>
        <a:spcAft>
          <a:spcPct val="0"/>
        </a:spcAft>
        <a:defRPr sz="3600">
          <a:solidFill>
            <a:srgbClr val="000099"/>
          </a:solidFill>
          <a:latin typeface="Arial" charset="0"/>
        </a:defRPr>
      </a:lvl4pPr>
      <a:lvl5pPr algn="ctr" rtl="0" eaLnBrk="0" fontAlgn="base" hangingPunct="0">
        <a:spcBef>
          <a:spcPct val="0"/>
        </a:spcBef>
        <a:spcAft>
          <a:spcPct val="0"/>
        </a:spcAft>
        <a:defRPr sz="3600">
          <a:solidFill>
            <a:srgbClr val="000099"/>
          </a:solidFill>
          <a:latin typeface="Arial" charset="0"/>
        </a:defRPr>
      </a:lvl5pPr>
      <a:lvl6pPr marL="457200" algn="ctr" rtl="0" fontAlgn="base">
        <a:spcBef>
          <a:spcPct val="0"/>
        </a:spcBef>
        <a:spcAft>
          <a:spcPct val="0"/>
        </a:spcAft>
        <a:defRPr sz="3600">
          <a:solidFill>
            <a:srgbClr val="000099"/>
          </a:solidFill>
          <a:latin typeface="Arial" charset="0"/>
        </a:defRPr>
      </a:lvl6pPr>
      <a:lvl7pPr marL="914400" algn="ctr" rtl="0" fontAlgn="base">
        <a:spcBef>
          <a:spcPct val="0"/>
        </a:spcBef>
        <a:spcAft>
          <a:spcPct val="0"/>
        </a:spcAft>
        <a:defRPr sz="3600">
          <a:solidFill>
            <a:srgbClr val="000099"/>
          </a:solidFill>
          <a:latin typeface="Arial" charset="0"/>
        </a:defRPr>
      </a:lvl7pPr>
      <a:lvl8pPr marL="1371600" algn="ctr" rtl="0" fontAlgn="base">
        <a:spcBef>
          <a:spcPct val="0"/>
        </a:spcBef>
        <a:spcAft>
          <a:spcPct val="0"/>
        </a:spcAft>
        <a:defRPr sz="3600">
          <a:solidFill>
            <a:srgbClr val="000099"/>
          </a:solidFill>
          <a:latin typeface="Arial" charset="0"/>
        </a:defRPr>
      </a:lvl8pPr>
      <a:lvl9pPr marL="1828800" algn="ctr" rtl="0" fontAlgn="base">
        <a:spcBef>
          <a:spcPct val="0"/>
        </a:spcBef>
        <a:spcAft>
          <a:spcPct val="0"/>
        </a:spcAft>
        <a:defRPr sz="3600">
          <a:solidFill>
            <a:srgbClr val="000099"/>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rgbClr val="009900"/>
          </a:solidFill>
          <a:latin typeface="+mn-lt"/>
        </a:defRPr>
      </a:lvl2pPr>
      <a:lvl3pPr marL="1143000" indent="-228600" algn="l" rtl="0" eaLnBrk="0" fontAlgn="base" hangingPunct="0">
        <a:spcBef>
          <a:spcPct val="20000"/>
        </a:spcBef>
        <a:spcAft>
          <a:spcPct val="0"/>
        </a:spcAft>
        <a:buChar char="•"/>
        <a:defRPr sz="2400">
          <a:solidFill>
            <a:srgbClr val="FF00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8" name="Group 22"/>
          <p:cNvGrpSpPr/>
          <p:nvPr/>
        </p:nvGrpSpPr>
        <p:grpSpPr>
          <a:xfrm>
            <a:off x="1" y="228600"/>
            <a:ext cx="2138637"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 name="Group 9"/>
          <p:cNvGrpSpPr/>
          <p:nvPr/>
        </p:nvGrpSpPr>
        <p:grpSpPr>
          <a:xfrm>
            <a:off x="20416" y="-786"/>
            <a:ext cx="1767506"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624110"/>
            <a:ext cx="6683765"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2133600"/>
            <a:ext cx="668655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6130437"/>
            <a:ext cx="859712"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089AB66-3858-4487-A815-03FC65DC1BE6}" type="datetime1">
              <a:rPr lang="en-CA" smtClean="0"/>
              <a:pPr/>
              <a:t>2023-05-27</a:t>
            </a:fld>
            <a:endParaRPr lang="en-CA"/>
          </a:p>
        </p:txBody>
      </p:sp>
      <p:sp>
        <p:nvSpPr>
          <p:cNvPr id="5" name="Footer Placeholder 4"/>
          <p:cNvSpPr>
            <a:spLocks noGrp="1"/>
          </p:cNvSpPr>
          <p:nvPr>
            <p:ph type="ftr" sz="quarter" idx="3"/>
          </p:nvPr>
        </p:nvSpPr>
        <p:spPr>
          <a:xfrm>
            <a:off x="1941910" y="6135809"/>
            <a:ext cx="5714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bwMode="gray">
          <a:xfrm>
            <a:off x="224995" y="195354"/>
            <a:ext cx="584825" cy="365125"/>
          </a:xfrm>
          <a:prstGeom prst="rect">
            <a:avLst/>
          </a:prstGeom>
        </p:spPr>
        <p:txBody>
          <a:bodyPr vert="horz" lIns="91440" tIns="45720" rIns="91440" bIns="45720" rtlCol="0" anchor="ctr"/>
          <a:lstStyle>
            <a:lvl1pPr algn="r">
              <a:defRPr sz="2000">
                <a:solidFill>
                  <a:srgbClr val="FEFFFF"/>
                </a:solidFill>
              </a:defRPr>
            </a:lvl1pPr>
          </a:lstStyle>
          <a:p>
            <a:fld id="{D9EC04A0-CA25-4AEC-8165-8C65196E9CCD}" type="slidenum">
              <a:rPr lang="en-CA" smtClean="0"/>
              <a:pPr/>
              <a:t>‹#›</a:t>
            </a:fld>
            <a:endParaRPr lang="en-CA"/>
          </a:p>
        </p:txBody>
      </p:sp>
    </p:spTree>
    <p:extLst>
      <p:ext uri="{BB962C8B-B14F-4D97-AF65-F5344CB8AC3E}">
        <p14:creationId xmlns:p14="http://schemas.microsoft.com/office/powerpoint/2010/main" val="3050690001"/>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8" name="Group 22"/>
          <p:cNvGrpSpPr/>
          <p:nvPr/>
        </p:nvGrpSpPr>
        <p:grpSpPr>
          <a:xfrm>
            <a:off x="1" y="228600"/>
            <a:ext cx="2138637"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 name="Group 9"/>
          <p:cNvGrpSpPr/>
          <p:nvPr/>
        </p:nvGrpSpPr>
        <p:grpSpPr>
          <a:xfrm>
            <a:off x="20416" y="-786"/>
            <a:ext cx="1767506"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624110"/>
            <a:ext cx="6683765"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2133600"/>
            <a:ext cx="668655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6130437"/>
            <a:ext cx="859712"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089AB66-3858-4487-A815-03FC65DC1BE6}"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3"/>
          </p:nvPr>
        </p:nvSpPr>
        <p:spPr>
          <a:xfrm>
            <a:off x="1941910" y="6135809"/>
            <a:ext cx="5714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solidFill>
                <a:prstClr val="black">
                  <a:tint val="75000"/>
                </a:prstClr>
              </a:solidFill>
            </a:endParaRPr>
          </a:p>
        </p:txBody>
      </p:sp>
      <p:sp>
        <p:nvSpPr>
          <p:cNvPr id="6" name="Slide Number Placeholder 5"/>
          <p:cNvSpPr>
            <a:spLocks noGrp="1"/>
          </p:cNvSpPr>
          <p:nvPr>
            <p:ph type="sldNum" sz="quarter" idx="4"/>
          </p:nvPr>
        </p:nvSpPr>
        <p:spPr bwMode="gray">
          <a:xfrm>
            <a:off x="224995" y="195354"/>
            <a:ext cx="584825" cy="365125"/>
          </a:xfrm>
          <a:prstGeom prst="rect">
            <a:avLst/>
          </a:prstGeom>
        </p:spPr>
        <p:txBody>
          <a:bodyPr vert="horz" lIns="91440" tIns="45720" rIns="91440" bIns="45720" rtlCol="0" anchor="ctr"/>
          <a:lstStyle>
            <a:lvl1pPr algn="r">
              <a:defRPr sz="2000">
                <a:solidFill>
                  <a:srgbClr val="FEFFFF"/>
                </a:solidFill>
              </a:defRPr>
            </a:lvl1pPr>
          </a:lstStyle>
          <a:p>
            <a:fld id="{D9EC04A0-CA25-4AEC-8165-8C65196E9CCD}" type="slidenum">
              <a:rPr lang="en-CA" smtClean="0"/>
              <a:pPr/>
              <a:t>‹#›</a:t>
            </a:fld>
            <a:endParaRPr lang="en-CA"/>
          </a:p>
        </p:txBody>
      </p:sp>
    </p:spTree>
    <p:extLst>
      <p:ext uri="{BB962C8B-B14F-4D97-AF65-F5344CB8AC3E}">
        <p14:creationId xmlns:p14="http://schemas.microsoft.com/office/powerpoint/2010/main" val="1394349347"/>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57BBE-E6A0-4DAD-8421-75AB57B7D835}" type="datetime1">
              <a:rPr lang="en-US" smtClean="0">
                <a:solidFill>
                  <a:prstClr val="black">
                    <a:tint val="75000"/>
                  </a:prstClr>
                </a:solidFill>
              </a:rPr>
              <a:pPr/>
              <a:t>5/27/2023</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F709D0-6125-4E69-AAA3-543C9C01CF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137920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8" name="Group 22"/>
          <p:cNvGrpSpPr/>
          <p:nvPr/>
        </p:nvGrpSpPr>
        <p:grpSpPr>
          <a:xfrm>
            <a:off x="1" y="228600"/>
            <a:ext cx="2138637"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 name="Group 9"/>
          <p:cNvGrpSpPr/>
          <p:nvPr/>
        </p:nvGrpSpPr>
        <p:grpSpPr>
          <a:xfrm>
            <a:off x="20416" y="-786"/>
            <a:ext cx="1767506"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624110"/>
            <a:ext cx="6683765"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2133600"/>
            <a:ext cx="668655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6130437"/>
            <a:ext cx="859712"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089AB66-3858-4487-A815-03FC65DC1BE6}" type="datetime1">
              <a:rPr lang="en-CA" smtClean="0">
                <a:solidFill>
                  <a:prstClr val="black">
                    <a:tint val="75000"/>
                  </a:prstClr>
                </a:solidFill>
              </a:rPr>
              <a:pPr/>
              <a:t>2023-05-27</a:t>
            </a:fld>
            <a:endParaRPr lang="en-CA">
              <a:solidFill>
                <a:prstClr val="black">
                  <a:tint val="75000"/>
                </a:prstClr>
              </a:solidFill>
            </a:endParaRPr>
          </a:p>
        </p:txBody>
      </p:sp>
      <p:sp>
        <p:nvSpPr>
          <p:cNvPr id="5" name="Footer Placeholder 4"/>
          <p:cNvSpPr>
            <a:spLocks noGrp="1"/>
          </p:cNvSpPr>
          <p:nvPr>
            <p:ph type="ftr" sz="quarter" idx="3"/>
          </p:nvPr>
        </p:nvSpPr>
        <p:spPr>
          <a:xfrm>
            <a:off x="1941910" y="6135809"/>
            <a:ext cx="5714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solidFill>
                <a:prstClr val="black">
                  <a:tint val="75000"/>
                </a:prstClr>
              </a:solidFill>
            </a:endParaRPr>
          </a:p>
        </p:txBody>
      </p:sp>
      <p:sp>
        <p:nvSpPr>
          <p:cNvPr id="6" name="Slide Number Placeholder 5"/>
          <p:cNvSpPr>
            <a:spLocks noGrp="1"/>
          </p:cNvSpPr>
          <p:nvPr>
            <p:ph type="sldNum" sz="quarter" idx="4"/>
          </p:nvPr>
        </p:nvSpPr>
        <p:spPr bwMode="gray">
          <a:xfrm>
            <a:off x="224995" y="195354"/>
            <a:ext cx="584825" cy="365125"/>
          </a:xfrm>
          <a:prstGeom prst="rect">
            <a:avLst/>
          </a:prstGeom>
        </p:spPr>
        <p:txBody>
          <a:bodyPr vert="horz" lIns="91440" tIns="45720" rIns="91440" bIns="45720" rtlCol="0" anchor="ctr"/>
          <a:lstStyle>
            <a:lvl1pPr algn="r">
              <a:defRPr sz="2000">
                <a:solidFill>
                  <a:srgbClr val="FEFFFF"/>
                </a:solidFill>
              </a:defRPr>
            </a:lvl1pPr>
          </a:lstStyle>
          <a:p>
            <a:fld id="{D9EC04A0-CA25-4AEC-8165-8C65196E9CCD}" type="slidenum">
              <a:rPr lang="en-CA" smtClean="0"/>
              <a:pPr/>
              <a:t>‹#›</a:t>
            </a:fld>
            <a:endParaRPr lang="en-CA"/>
          </a:p>
        </p:txBody>
      </p:sp>
    </p:spTree>
    <p:extLst>
      <p:ext uri="{BB962C8B-B14F-4D97-AF65-F5344CB8AC3E}">
        <p14:creationId xmlns:p14="http://schemas.microsoft.com/office/powerpoint/2010/main" val="1109966079"/>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F9EB9-FD7E-C64F-8D66-E84688B8D3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5316937"/>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9D1B4A83-B105-4771-BB53-6F8240E440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61499698"/>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Arial" charset="0"/>
        </a:defRPr>
      </a:lvl2pPr>
      <a:lvl3pPr algn="ctr" rtl="0" eaLnBrk="0" fontAlgn="base" hangingPunct="0">
        <a:spcBef>
          <a:spcPct val="0"/>
        </a:spcBef>
        <a:spcAft>
          <a:spcPct val="0"/>
        </a:spcAft>
        <a:defRPr sz="3600">
          <a:solidFill>
            <a:srgbClr val="000099"/>
          </a:solidFill>
          <a:latin typeface="Arial" charset="0"/>
        </a:defRPr>
      </a:lvl3pPr>
      <a:lvl4pPr algn="ctr" rtl="0" eaLnBrk="0" fontAlgn="base" hangingPunct="0">
        <a:spcBef>
          <a:spcPct val="0"/>
        </a:spcBef>
        <a:spcAft>
          <a:spcPct val="0"/>
        </a:spcAft>
        <a:defRPr sz="3600">
          <a:solidFill>
            <a:srgbClr val="000099"/>
          </a:solidFill>
          <a:latin typeface="Arial" charset="0"/>
        </a:defRPr>
      </a:lvl4pPr>
      <a:lvl5pPr algn="ctr" rtl="0" eaLnBrk="0" fontAlgn="base" hangingPunct="0">
        <a:spcBef>
          <a:spcPct val="0"/>
        </a:spcBef>
        <a:spcAft>
          <a:spcPct val="0"/>
        </a:spcAft>
        <a:defRPr sz="3600">
          <a:solidFill>
            <a:srgbClr val="000099"/>
          </a:solidFill>
          <a:latin typeface="Arial" charset="0"/>
        </a:defRPr>
      </a:lvl5pPr>
      <a:lvl6pPr marL="457200" algn="ctr" rtl="0" fontAlgn="base">
        <a:spcBef>
          <a:spcPct val="0"/>
        </a:spcBef>
        <a:spcAft>
          <a:spcPct val="0"/>
        </a:spcAft>
        <a:defRPr sz="3600">
          <a:solidFill>
            <a:srgbClr val="000099"/>
          </a:solidFill>
          <a:latin typeface="Arial" charset="0"/>
        </a:defRPr>
      </a:lvl6pPr>
      <a:lvl7pPr marL="914400" algn="ctr" rtl="0" fontAlgn="base">
        <a:spcBef>
          <a:spcPct val="0"/>
        </a:spcBef>
        <a:spcAft>
          <a:spcPct val="0"/>
        </a:spcAft>
        <a:defRPr sz="3600">
          <a:solidFill>
            <a:srgbClr val="000099"/>
          </a:solidFill>
          <a:latin typeface="Arial" charset="0"/>
        </a:defRPr>
      </a:lvl7pPr>
      <a:lvl8pPr marL="1371600" algn="ctr" rtl="0" fontAlgn="base">
        <a:spcBef>
          <a:spcPct val="0"/>
        </a:spcBef>
        <a:spcAft>
          <a:spcPct val="0"/>
        </a:spcAft>
        <a:defRPr sz="3600">
          <a:solidFill>
            <a:srgbClr val="000099"/>
          </a:solidFill>
          <a:latin typeface="Arial" charset="0"/>
        </a:defRPr>
      </a:lvl8pPr>
      <a:lvl9pPr marL="1828800" algn="ctr" rtl="0" fontAlgn="base">
        <a:spcBef>
          <a:spcPct val="0"/>
        </a:spcBef>
        <a:spcAft>
          <a:spcPct val="0"/>
        </a:spcAft>
        <a:defRPr sz="3600">
          <a:solidFill>
            <a:srgbClr val="000099"/>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rgbClr val="009900"/>
          </a:solidFill>
          <a:latin typeface="+mn-lt"/>
        </a:defRPr>
      </a:lvl2pPr>
      <a:lvl3pPr marL="1143000" indent="-228600" algn="l" rtl="0" eaLnBrk="0" fontAlgn="base" hangingPunct="0">
        <a:spcBef>
          <a:spcPct val="20000"/>
        </a:spcBef>
        <a:spcAft>
          <a:spcPct val="0"/>
        </a:spcAft>
        <a:buChar char="•"/>
        <a:defRPr sz="2400">
          <a:solidFill>
            <a:srgbClr val="FF00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3B3902A5-3015-4080-9D97-04A907487C44}" type="slidenum">
              <a:rPr lang="en-GB"/>
              <a:pPr>
                <a:defRPr/>
              </a:pPr>
              <a:t>‹#›</a:t>
            </a:fld>
            <a:endParaRPr lang="en-GB"/>
          </a:p>
        </p:txBody>
      </p:sp>
      <p:grpSp>
        <p:nvGrpSpPr>
          <p:cNvPr id="2"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Holder 2"/>
          <p:cNvSpPr>
            <a:spLocks noGrp="1"/>
          </p:cNvSpPr>
          <p:nvPr>
            <p:ph type="title"/>
          </p:nvPr>
        </p:nvSpPr>
        <p:spPr bwMode="auto">
          <a:xfrm>
            <a:off x="193675" y="187325"/>
            <a:ext cx="8756650" cy="461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endParaRPr lang="en-US"/>
          </a:p>
        </p:txBody>
      </p:sp>
      <p:sp>
        <p:nvSpPr>
          <p:cNvPr id="5123" name="Holder 3"/>
          <p:cNvSpPr>
            <a:spLocks noGrp="1"/>
          </p:cNvSpPr>
          <p:nvPr>
            <p:ph type="body" idx="1"/>
          </p:nvPr>
        </p:nvSpPr>
        <p:spPr bwMode="auto">
          <a:xfrm>
            <a:off x="1984375" y="1171575"/>
            <a:ext cx="5175250" cy="2159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endParaRPr lang="en-US"/>
          </a:p>
        </p:txBody>
      </p:sp>
      <p:sp>
        <p:nvSpPr>
          <p:cNvPr id="4" name="Holder 4"/>
          <p:cNvSpPr>
            <a:spLocks noGrp="1"/>
          </p:cNvSpPr>
          <p:nvPr>
            <p:ph type="ftr" sz="quarter" idx="5"/>
          </p:nvPr>
        </p:nvSpPr>
        <p:spPr>
          <a:xfrm>
            <a:off x="7608888" y="6305550"/>
            <a:ext cx="1309687" cy="269875"/>
          </a:xfrm>
          <a:prstGeom prst="rect">
            <a:avLst/>
          </a:prstGeom>
        </p:spPr>
        <p:txBody>
          <a:bodyPr vert="horz" wrap="square" lIns="0" tIns="0" rIns="0" bIns="0" numCol="1" anchor="t" anchorCtr="0" compatLnSpc="1">
            <a:prstTxWarp prst="textNoShape">
              <a:avLst/>
            </a:prstTxWarp>
            <a:spAutoFit/>
          </a:bodyPr>
          <a:lstStyle>
            <a:lvl1pPr>
              <a:lnSpc>
                <a:spcPts val="2125"/>
              </a:lnSpc>
              <a:defRPr sz="2000" smtClean="0">
                <a:solidFill>
                  <a:schemeClr val="bg1"/>
                </a:solidFill>
                <a:latin typeface="Arial" pitchFamily="34" charset="0"/>
                <a:cs typeface="Arial" pitchFamily="34" charset="0"/>
              </a:defRPr>
            </a:lvl1pPr>
          </a:lstStyle>
          <a:p>
            <a:pPr>
              <a:defRPr/>
            </a:pPr>
            <a:r>
              <a:rPr lang="en-US"/>
              <a:t>1 Feb 2016</a:t>
            </a:r>
          </a:p>
        </p:txBody>
      </p:sp>
      <p:sp>
        <p:nvSpPr>
          <p:cNvPr id="5" name="Holder 5"/>
          <p:cNvSpPr>
            <a:spLocks noGrp="1"/>
          </p:cNvSpPr>
          <p:nvPr>
            <p:ph type="dt" sz="half" idx="6"/>
          </p:nvPr>
        </p:nvSpPr>
        <p:spPr>
          <a:xfrm>
            <a:off x="144463" y="6308725"/>
            <a:ext cx="4699000" cy="242888"/>
          </a:xfrm>
          <a:prstGeom prst="rect">
            <a:avLst/>
          </a:prstGeom>
        </p:spPr>
        <p:txBody>
          <a:bodyPr vert="horz" wrap="square" lIns="0" tIns="0" rIns="0" bIns="0" numCol="1" anchor="t" anchorCtr="0" compatLnSpc="1">
            <a:prstTxWarp prst="textNoShape">
              <a:avLst/>
            </a:prstTxWarp>
            <a:spAutoFit/>
          </a:bodyPr>
          <a:lstStyle>
            <a:lvl1pPr>
              <a:lnSpc>
                <a:spcPts val="1925"/>
              </a:lnSpc>
              <a:defRPr sz="1800" smtClean="0">
                <a:solidFill>
                  <a:schemeClr val="bg1"/>
                </a:solidFill>
                <a:latin typeface="Arial" pitchFamily="34" charset="0"/>
                <a:cs typeface="Arial" pitchFamily="34" charset="0"/>
              </a:defRPr>
            </a:lvl1pPr>
          </a:lstStyle>
          <a:p>
            <a:pPr>
              <a:defRPr/>
            </a:pPr>
            <a:r>
              <a:rPr lang="en-US"/>
              <a:t>Fei-Fei Li &amp; Andrej Karpathy &amp; Justin Johnson</a:t>
            </a:r>
          </a:p>
        </p:txBody>
      </p:sp>
      <p:sp>
        <p:nvSpPr>
          <p:cNvPr id="6" name="Holder 6"/>
          <p:cNvSpPr>
            <a:spLocks noGrp="1"/>
          </p:cNvSpPr>
          <p:nvPr>
            <p:ph type="sldNum" sz="quarter" idx="7"/>
          </p:nvPr>
        </p:nvSpPr>
        <p:spPr>
          <a:xfrm>
            <a:off x="6583363" y="6378575"/>
            <a:ext cx="2103437" cy="368300"/>
          </a:xfrm>
          <a:prstGeom prst="rect">
            <a:avLst/>
          </a:prstGeom>
        </p:spPr>
        <p:txBody>
          <a:bodyPr wrap="square" lIns="0" tIns="0" rIns="0" bIns="0">
            <a:spAutoFit/>
          </a:bodyPr>
          <a:lstStyle>
            <a:lvl1pPr algn="r">
              <a:defRPr>
                <a:solidFill>
                  <a:schemeClr val="tx1">
                    <a:tint val="75000"/>
                  </a:schemeClr>
                </a:solidFill>
              </a:defRPr>
            </a:lvl1pPr>
          </a:lstStyle>
          <a:p>
            <a:pPr>
              <a:defRPr/>
            </a:pPr>
            <a:fld id="{8A368845-5A11-4AC7-84E6-4CFAB6960AA7}" type="slidenum">
              <a:rPr/>
              <a:pPr>
                <a:defRPr/>
              </a:pPr>
              <a:t>‹#›</a:t>
            </a:fld>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eaLnBrk="0" fontAlgn="base" hangingPunct="0">
        <a:spcBef>
          <a:spcPct val="0"/>
        </a:spcBef>
        <a:spcAft>
          <a:spcPct val="0"/>
        </a:spcAft>
        <a:defRPr sz="4400">
          <a:solidFill>
            <a:schemeClr val="tx2"/>
          </a:solidFill>
          <a:latin typeface="Calibri" pitchFamily="34" charset="0"/>
        </a:defRPr>
      </a:lvl6pPr>
      <a:lvl7pPr marL="914400" algn="ctr" rtl="0" eaLnBrk="0" fontAlgn="base" hangingPunct="0">
        <a:spcBef>
          <a:spcPct val="0"/>
        </a:spcBef>
        <a:spcAft>
          <a:spcPct val="0"/>
        </a:spcAft>
        <a:defRPr sz="4400">
          <a:solidFill>
            <a:schemeClr val="tx2"/>
          </a:solidFill>
          <a:latin typeface="Calibri" pitchFamily="34" charset="0"/>
        </a:defRPr>
      </a:lvl7pPr>
      <a:lvl8pPr marL="1371600" algn="ctr" rtl="0" eaLnBrk="0" fontAlgn="base" hangingPunct="0">
        <a:spcBef>
          <a:spcPct val="0"/>
        </a:spcBef>
        <a:spcAft>
          <a:spcPct val="0"/>
        </a:spcAft>
        <a:defRPr sz="4400">
          <a:solidFill>
            <a:schemeClr val="tx2"/>
          </a:solidFill>
          <a:latin typeface="Calibri" pitchFamily="34" charset="0"/>
        </a:defRPr>
      </a:lvl8pPr>
      <a:lvl9pPr marL="1828800" algn="ctr" rtl="0" eaLnBrk="0" fontAlgn="base" hangingPunct="0">
        <a:spcBef>
          <a:spcPct val="0"/>
        </a:spcBef>
        <a:spcAft>
          <a:spcPct val="0"/>
        </a:spcAft>
        <a:defRPr sz="4400">
          <a:solidFill>
            <a:schemeClr val="tx2"/>
          </a:solidFill>
          <a:latin typeface="Calibri"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457200" algn="l" rtl="0" eaLnBrk="0" fontAlgn="base" hangingPunct="0">
        <a:spcBef>
          <a:spcPct val="20000"/>
        </a:spcBef>
        <a:spcAft>
          <a:spcPct val="0"/>
        </a:spcAft>
        <a:buChar char="–"/>
        <a:defRPr sz="2800">
          <a:solidFill>
            <a:schemeClr val="tx1"/>
          </a:solidFill>
          <a:latin typeface="+mn-lt"/>
          <a:ea typeface="+mn-ea"/>
          <a:cs typeface="+mn-cs"/>
        </a:defRPr>
      </a:lvl2pPr>
      <a:lvl3pPr marL="914400" algn="l" rtl="0" eaLnBrk="0" fontAlgn="base" hangingPunct="0">
        <a:spcBef>
          <a:spcPct val="20000"/>
        </a:spcBef>
        <a:spcAft>
          <a:spcPct val="0"/>
        </a:spcAft>
        <a:buChar char="•"/>
        <a:defRPr sz="2400">
          <a:solidFill>
            <a:schemeClr val="tx1"/>
          </a:solidFill>
          <a:latin typeface="+mn-lt"/>
          <a:ea typeface="+mn-ea"/>
          <a:cs typeface="+mn-cs"/>
        </a:defRPr>
      </a:lvl3pPr>
      <a:lvl4pPr marL="1371600" algn="l" rtl="0" eaLnBrk="0" fontAlgn="base" hangingPunct="0">
        <a:spcBef>
          <a:spcPct val="20000"/>
        </a:spcBef>
        <a:spcAft>
          <a:spcPct val="0"/>
        </a:spcAft>
        <a:buChar char="–"/>
        <a:defRPr sz="2000">
          <a:solidFill>
            <a:schemeClr val="tx1"/>
          </a:solidFill>
          <a:latin typeface="+mn-lt"/>
          <a:ea typeface="+mn-ea"/>
          <a:cs typeface="+mn-cs"/>
        </a:defRPr>
      </a:lvl4pPr>
      <a:lvl5pPr marL="1828800" algn="l" rtl="0" eaLnBrk="0" fontAlgn="base" hangingPunct="0">
        <a:spcBef>
          <a:spcPct val="20000"/>
        </a:spcBef>
        <a:spcAft>
          <a:spcPct val="0"/>
        </a:spcAft>
        <a:buChar char="»"/>
        <a:defRPr sz="2000">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Text Placeholder 2"/>
          <p:cNvSpPr>
            <a:spLocks noGrp="1"/>
          </p:cNvSpPr>
          <p:nvPr>
            <p:ph type="body" idx="1"/>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defRPr>
            </a:lvl1pPr>
          </a:lstStyle>
          <a:p>
            <a:pPr>
              <a:defRPr/>
            </a:pPr>
            <a:fld id="{FB016DB7-AE39-4254-82EE-4C6B5AA1EE43}" type="datetimeFigureOut">
              <a:rPr lang="en-US"/>
              <a:pPr>
                <a:defRPr/>
              </a:pPr>
              <a:t>5/27/2023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defRPr>
            </a:lvl1pPr>
          </a:lstStyle>
          <a:p>
            <a:pPr>
              <a:defRPr/>
            </a:pPr>
            <a:fld id="{7286EAD4-4254-4DC8-9ECF-31CB09BABD1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a:defRPr>
      </a:lvl2pPr>
      <a:lvl3pPr algn="l" rtl="0" eaLnBrk="0" fontAlgn="base" hangingPunct="0">
        <a:lnSpc>
          <a:spcPct val="90000"/>
        </a:lnSpc>
        <a:spcBef>
          <a:spcPct val="0"/>
        </a:spcBef>
        <a:spcAft>
          <a:spcPct val="0"/>
        </a:spcAft>
        <a:defRPr sz="4400">
          <a:solidFill>
            <a:schemeClr val="tx1"/>
          </a:solidFill>
          <a:latin typeface="Calibri Light"/>
        </a:defRPr>
      </a:lvl3pPr>
      <a:lvl4pPr algn="l" rtl="0" eaLnBrk="0" fontAlgn="base" hangingPunct="0">
        <a:lnSpc>
          <a:spcPct val="90000"/>
        </a:lnSpc>
        <a:spcBef>
          <a:spcPct val="0"/>
        </a:spcBef>
        <a:spcAft>
          <a:spcPct val="0"/>
        </a:spcAft>
        <a:defRPr sz="4400">
          <a:solidFill>
            <a:schemeClr val="tx1"/>
          </a:solidFill>
          <a:latin typeface="Calibri Light"/>
        </a:defRPr>
      </a:lvl4pPr>
      <a:lvl5pPr algn="l" rtl="0" eaLnBrk="0" fontAlgn="base" hangingPunct="0">
        <a:lnSpc>
          <a:spcPct val="90000"/>
        </a:lnSpc>
        <a:spcBef>
          <a:spcPct val="0"/>
        </a:spcBef>
        <a:spcAft>
          <a:spcPct val="0"/>
        </a:spcAft>
        <a:defRPr sz="4400">
          <a:solidFill>
            <a:schemeClr val="tx1"/>
          </a:solidFill>
          <a:latin typeface="Calibri Light"/>
        </a:defRPr>
      </a:lvl5pPr>
      <a:lvl6pPr marL="457200" algn="l" rtl="0" fontAlgn="base">
        <a:lnSpc>
          <a:spcPct val="90000"/>
        </a:lnSpc>
        <a:spcBef>
          <a:spcPct val="0"/>
        </a:spcBef>
        <a:spcAft>
          <a:spcPct val="0"/>
        </a:spcAft>
        <a:defRPr sz="4400">
          <a:solidFill>
            <a:schemeClr val="tx1"/>
          </a:solidFill>
          <a:latin typeface="Calibri Light"/>
        </a:defRPr>
      </a:lvl6pPr>
      <a:lvl7pPr marL="914400" algn="l" rtl="0" fontAlgn="base">
        <a:lnSpc>
          <a:spcPct val="90000"/>
        </a:lnSpc>
        <a:spcBef>
          <a:spcPct val="0"/>
        </a:spcBef>
        <a:spcAft>
          <a:spcPct val="0"/>
        </a:spcAft>
        <a:defRPr sz="4400">
          <a:solidFill>
            <a:schemeClr val="tx1"/>
          </a:solidFill>
          <a:latin typeface="Calibri Light"/>
        </a:defRPr>
      </a:lvl7pPr>
      <a:lvl8pPr marL="1371600" algn="l" rtl="0" fontAlgn="base">
        <a:lnSpc>
          <a:spcPct val="90000"/>
        </a:lnSpc>
        <a:spcBef>
          <a:spcPct val="0"/>
        </a:spcBef>
        <a:spcAft>
          <a:spcPct val="0"/>
        </a:spcAft>
        <a:defRPr sz="4400">
          <a:solidFill>
            <a:schemeClr val="tx1"/>
          </a:solidFill>
          <a:latin typeface="Calibri Light"/>
        </a:defRPr>
      </a:lvl8pPr>
      <a:lvl9pPr marL="1828800" algn="l" rtl="0" fontAlgn="base">
        <a:lnSpc>
          <a:spcPct val="90000"/>
        </a:lnSpc>
        <a:spcBef>
          <a:spcPct val="0"/>
        </a:spcBef>
        <a:spcAft>
          <a:spcPct val="0"/>
        </a:spcAft>
        <a:defRPr sz="4400">
          <a:solidFill>
            <a:schemeClr val="tx1"/>
          </a:solidFill>
          <a:latin typeface="Calibri Light"/>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3899" y="187246"/>
            <a:ext cx="8756200" cy="461665"/>
          </a:xfrm>
          <a:prstGeom prst="rect">
            <a:avLst/>
          </a:prstGeom>
        </p:spPr>
        <p:txBody>
          <a:bodyPr wrap="square" lIns="0" tIns="0" rIns="0" bIns="0">
            <a:spAutoFit/>
          </a:bodyPr>
          <a:lstStyle>
            <a:lvl1pPr>
              <a:defRPr sz="3000" b="0" i="0">
                <a:solidFill>
                  <a:schemeClr val="tx1"/>
                </a:solidFill>
                <a:latin typeface="Arial"/>
                <a:cs typeface="Arial"/>
              </a:defRPr>
            </a:lvl1pPr>
          </a:lstStyle>
          <a:p>
            <a:endParaRPr/>
          </a:p>
        </p:txBody>
      </p:sp>
      <p:sp>
        <p:nvSpPr>
          <p:cNvPr id="3" name="Holder 3"/>
          <p:cNvSpPr>
            <a:spLocks noGrp="1"/>
          </p:cNvSpPr>
          <p:nvPr>
            <p:ph type="body" idx="1"/>
          </p:nvPr>
        </p:nvSpPr>
        <p:spPr>
          <a:xfrm>
            <a:off x="1984872" y="1171881"/>
            <a:ext cx="5174257" cy="215444"/>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7608913" y="6305350"/>
            <a:ext cx="1310004" cy="269304"/>
          </a:xfrm>
          <a:prstGeom prst="rect">
            <a:avLst/>
          </a:prstGeom>
        </p:spPr>
        <p:txBody>
          <a:bodyPr wrap="square" lIns="0" tIns="0" rIns="0" bIns="0">
            <a:spAutoFit/>
          </a:bodyPr>
          <a:lstStyle>
            <a:lvl1pPr>
              <a:defRPr sz="2000" b="0" i="0">
                <a:solidFill>
                  <a:schemeClr val="bg1"/>
                </a:solidFill>
                <a:latin typeface="Arial"/>
                <a:cs typeface="Arial"/>
              </a:defRPr>
            </a:lvl1pPr>
          </a:lstStyle>
          <a:p>
            <a:pPr marL="12700">
              <a:lnSpc>
                <a:spcPts val="2120"/>
              </a:lnSpc>
            </a:pPr>
            <a:r>
              <a:rPr spc="-5" dirty="0"/>
              <a:t>1 Feb</a:t>
            </a:r>
            <a:r>
              <a:rPr spc="-70" dirty="0"/>
              <a:t> </a:t>
            </a:r>
            <a:r>
              <a:rPr spc="-5" dirty="0"/>
              <a:t>2016</a:t>
            </a:r>
          </a:p>
        </p:txBody>
      </p:sp>
      <p:sp>
        <p:nvSpPr>
          <p:cNvPr id="5" name="Holder 5"/>
          <p:cNvSpPr>
            <a:spLocks noGrp="1"/>
          </p:cNvSpPr>
          <p:nvPr>
            <p:ph type="dt" sz="half" idx="6"/>
          </p:nvPr>
        </p:nvSpPr>
        <p:spPr>
          <a:xfrm>
            <a:off x="145224" y="6308472"/>
            <a:ext cx="4697730" cy="243656"/>
          </a:xfrm>
          <a:prstGeom prst="rect">
            <a:avLst/>
          </a:prstGeom>
        </p:spPr>
        <p:txBody>
          <a:bodyPr wrap="square" lIns="0" tIns="0" rIns="0" bIns="0">
            <a:spAutoFit/>
          </a:bodyPr>
          <a:lstStyle>
            <a:lvl1pPr>
              <a:defRPr sz="1800" b="0" i="0">
                <a:solidFill>
                  <a:schemeClr val="bg1"/>
                </a:solidFill>
                <a:latin typeface="Arial"/>
                <a:cs typeface="Arial"/>
              </a:defRPr>
            </a:lvl1pPr>
          </a:lstStyle>
          <a:p>
            <a:pPr marL="12700">
              <a:lnSpc>
                <a:spcPts val="1920"/>
              </a:lnSpc>
            </a:pPr>
            <a:r>
              <a:rPr spc="-5" dirty="0"/>
              <a:t>Fei-Fei Li &amp; Andrej Karpathy &amp; Justin</a:t>
            </a:r>
            <a:r>
              <a:rPr spc="65" dirty="0"/>
              <a:t> </a:t>
            </a:r>
            <a:r>
              <a:rPr spc="-5" dirty="0"/>
              <a:t>Johnson</a:t>
            </a:r>
          </a:p>
        </p:txBody>
      </p:sp>
      <p:sp>
        <p:nvSpPr>
          <p:cNvPr id="6" name="Holder 6"/>
          <p:cNvSpPr>
            <a:spLocks noGrp="1"/>
          </p:cNvSpPr>
          <p:nvPr>
            <p:ph type="sldNum" sz="quarter" idx="7"/>
          </p:nvPr>
        </p:nvSpPr>
        <p:spPr>
          <a:xfrm>
            <a:off x="6583680" y="6377941"/>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3B3902A5-3015-4080-9D97-04A907487C44}" type="slidenum">
              <a:rPr lang="en-GB"/>
              <a:pPr>
                <a:defRPr/>
              </a:pPr>
              <a:t>‹#›</a:t>
            </a:fld>
            <a:endParaRPr lang="en-GB"/>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extLst>
      <p:ext uri="{BB962C8B-B14F-4D97-AF65-F5344CB8AC3E}">
        <p14:creationId xmlns:p14="http://schemas.microsoft.com/office/powerpoint/2010/main" val="5023924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381000" y="152400"/>
            <a:ext cx="8280400" cy="533400"/>
          </a:xfrm>
          <a:prstGeom prst="rect">
            <a:avLst/>
          </a:prstGeom>
          <a:noFill/>
          <a:ln w="12700">
            <a:noFill/>
            <a:miter lim="800000"/>
            <a:headEnd/>
            <a:tailEnd/>
          </a:ln>
        </p:spPr>
        <p:txBody>
          <a:bodyPr vert="horz" wrap="square" lIns="90488" tIns="44450" rIns="90488" bIns="44450" numCol="1" anchor="b"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11163" y="1143000"/>
            <a:ext cx="83185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 Third Level</a:t>
            </a:r>
          </a:p>
        </p:txBody>
      </p:sp>
      <p:grpSp>
        <p:nvGrpSpPr>
          <p:cNvPr id="2" name="Group 22"/>
          <p:cNvGrpSpPr>
            <a:grpSpLocks/>
          </p:cNvGrpSpPr>
          <p:nvPr userDrawn="1"/>
        </p:nvGrpSpPr>
        <p:grpSpPr bwMode="auto">
          <a:xfrm>
            <a:off x="381000" y="6400800"/>
            <a:ext cx="8382000" cy="304800"/>
            <a:chOff x="288" y="3408"/>
            <a:chExt cx="5280" cy="192"/>
          </a:xfrm>
        </p:grpSpPr>
        <p:sp>
          <p:nvSpPr>
            <p:cNvPr id="1047" name="Rectangle 23"/>
            <p:cNvSpPr>
              <a:spLocks noChangeArrowheads="1"/>
            </p:cNvSpPr>
            <p:nvPr/>
          </p:nvSpPr>
          <p:spPr bwMode="auto">
            <a:xfrm>
              <a:off x="288" y="3408"/>
              <a:ext cx="5280" cy="192"/>
            </a:xfrm>
            <a:prstGeom prst="rect">
              <a:avLst/>
            </a:prstGeom>
            <a:solidFill>
              <a:schemeClr val="bg1"/>
            </a:solidFill>
            <a:ln w="12700">
              <a:solidFill>
                <a:schemeClr val="tx1"/>
              </a:solidFill>
              <a:miter lim="800000"/>
              <a:headEnd/>
              <a:tailEnd/>
            </a:ln>
            <a:effectLst/>
          </p:spPr>
          <p:txBody>
            <a:bodyPr wrap="none" anchor="ctr"/>
            <a:lstStyle/>
            <a:p>
              <a:pPr>
                <a:defRPr/>
              </a:pPr>
              <a:endParaRPr lang="en-US"/>
            </a:p>
          </p:txBody>
        </p:sp>
        <p:sp>
          <p:nvSpPr>
            <p:cNvPr id="1048" name="Rectangle 24"/>
            <p:cNvSpPr>
              <a:spLocks noChangeArrowheads="1"/>
            </p:cNvSpPr>
            <p:nvPr/>
          </p:nvSpPr>
          <p:spPr bwMode="auto">
            <a:xfrm>
              <a:off x="288" y="3408"/>
              <a:ext cx="5269" cy="162"/>
            </a:xfrm>
            <a:prstGeom prst="rect">
              <a:avLst/>
            </a:prstGeom>
            <a:noFill/>
            <a:ln w="12700">
              <a:noFill/>
              <a:miter lim="800000"/>
              <a:headEnd/>
              <a:tailEnd/>
            </a:ln>
            <a:effectLst/>
          </p:spPr>
          <p:txBody>
            <a:bodyPr lIns="0" tIns="0" rIns="0" bIns="0" anchor="b">
              <a:spAutoFit/>
            </a:bodyPr>
            <a:lstStyle/>
            <a:p>
              <a:pPr>
                <a:lnSpc>
                  <a:spcPts val="2000"/>
                </a:lnSpc>
                <a:defRPr/>
              </a:pPr>
              <a:r>
                <a:rPr lang="en-US" sz="1200" b="0" dirty="0"/>
                <a:t>  Jeff Howbert    		       Introduction to Machine Learning       	      Winter 2012               </a:t>
              </a:r>
              <a:fld id="{49D26D25-2D58-42D9-AD2A-3410E2B141B3}" type="slidenum">
                <a:rPr lang="en-US" sz="1200" b="0"/>
                <a:pPr>
                  <a:lnSpc>
                    <a:spcPts val="2000"/>
                  </a:lnSpc>
                  <a:defRPr/>
                </a:pPr>
                <a:t>‹#›</a:t>
              </a:fld>
              <a:r>
                <a:rPr lang="en-US" sz="1200" b="0" dirty="0"/>
                <a:t> </a:t>
              </a:r>
            </a:p>
          </p:txBody>
        </p:sp>
      </p:grpSp>
      <p:pic>
        <p:nvPicPr>
          <p:cNvPr id="10245" name="Picture 27"/>
          <p:cNvPicPr>
            <a:picLocks noChangeAspect="1" noChangeArrowheads="1"/>
          </p:cNvPicPr>
          <p:nvPr userDrawn="1"/>
        </p:nvPicPr>
        <p:blipFill>
          <a:blip r:embed="rId16"/>
          <a:srcRect/>
          <a:stretch>
            <a:fillRect/>
          </a:stretch>
        </p:blipFill>
        <p:spPr bwMode="auto">
          <a:xfrm>
            <a:off x="381000" y="825500"/>
            <a:ext cx="8305800" cy="152400"/>
          </a:xfrm>
          <a:prstGeom prst="rect">
            <a:avLst/>
          </a:prstGeom>
          <a:noFill/>
          <a:ln w="9525">
            <a:noFill/>
            <a:miter lim="800000"/>
            <a:headEnd/>
            <a:tailEnd/>
          </a:ln>
        </p:spPr>
      </p:pic>
    </p:spTree>
    <p:extLst>
      <p:ext uri="{BB962C8B-B14F-4D97-AF65-F5344CB8AC3E}">
        <p14:creationId xmlns:p14="http://schemas.microsoft.com/office/powerpoint/2010/main" val="384758124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txStyles>
    <p:titleStyle>
      <a:lvl1pPr algn="ctr" rtl="0" eaLnBrk="0" fontAlgn="base" hangingPunct="0">
        <a:lnSpc>
          <a:spcPts val="3600"/>
        </a:lnSpc>
        <a:spcBef>
          <a:spcPct val="0"/>
        </a:spcBef>
        <a:spcAft>
          <a:spcPct val="0"/>
        </a:spcAft>
        <a:defRPr sz="3200" b="1">
          <a:solidFill>
            <a:schemeClr val="tx1"/>
          </a:solidFill>
          <a:latin typeface="+mj-lt"/>
          <a:ea typeface="+mj-ea"/>
          <a:cs typeface="+mj-cs"/>
        </a:defRPr>
      </a:lvl1pPr>
      <a:lvl2pPr algn="ctr" rtl="0" eaLnBrk="0" fontAlgn="base" hangingPunct="0">
        <a:lnSpc>
          <a:spcPts val="3600"/>
        </a:lnSpc>
        <a:spcBef>
          <a:spcPct val="0"/>
        </a:spcBef>
        <a:spcAft>
          <a:spcPct val="0"/>
        </a:spcAft>
        <a:defRPr sz="3200" b="1">
          <a:solidFill>
            <a:schemeClr val="tx1"/>
          </a:solidFill>
          <a:latin typeface="Tahoma" pitchFamily="34" charset="0"/>
        </a:defRPr>
      </a:lvl2pPr>
      <a:lvl3pPr algn="ctr" rtl="0" eaLnBrk="0" fontAlgn="base" hangingPunct="0">
        <a:lnSpc>
          <a:spcPts val="3600"/>
        </a:lnSpc>
        <a:spcBef>
          <a:spcPct val="0"/>
        </a:spcBef>
        <a:spcAft>
          <a:spcPct val="0"/>
        </a:spcAft>
        <a:defRPr sz="3200" b="1">
          <a:solidFill>
            <a:schemeClr val="tx1"/>
          </a:solidFill>
          <a:latin typeface="Tahoma" pitchFamily="34" charset="0"/>
        </a:defRPr>
      </a:lvl3pPr>
      <a:lvl4pPr algn="ctr" rtl="0" eaLnBrk="0" fontAlgn="base" hangingPunct="0">
        <a:lnSpc>
          <a:spcPts val="3600"/>
        </a:lnSpc>
        <a:spcBef>
          <a:spcPct val="0"/>
        </a:spcBef>
        <a:spcAft>
          <a:spcPct val="0"/>
        </a:spcAft>
        <a:defRPr sz="3200" b="1">
          <a:solidFill>
            <a:schemeClr val="tx1"/>
          </a:solidFill>
          <a:latin typeface="Tahoma" pitchFamily="34" charset="0"/>
        </a:defRPr>
      </a:lvl4pPr>
      <a:lvl5pPr algn="ctr"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57BBE-E6A0-4DAD-8421-75AB57B7D835}" type="datetime1">
              <a:rPr lang="en-US" smtClean="0"/>
              <a:t>5/27/2023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F709D0-6125-4E69-AAA3-543C9C01CF4B}" type="slidenum">
              <a:rPr lang="en-US" smtClean="0"/>
              <a:t>‹#›</a:t>
            </a:fld>
            <a:endParaRPr lang="en-US"/>
          </a:p>
        </p:txBody>
      </p:sp>
    </p:spTree>
    <p:extLst>
      <p:ext uri="{BB962C8B-B14F-4D97-AF65-F5344CB8AC3E}">
        <p14:creationId xmlns:p14="http://schemas.microsoft.com/office/powerpoint/2010/main" val="4086372727"/>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latin typeface="Constantia"/>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latin typeface="Constantia"/>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3B3902A5-3015-4080-9D97-04A907487C44}" type="slidenum">
              <a:rPr lang="en-GB">
                <a:solidFill>
                  <a:srgbClr val="04617B">
                    <a:shade val="90000"/>
                  </a:srgbClr>
                </a:solidFill>
              </a:rPr>
              <a:pPr>
                <a:defRPr/>
              </a:pPr>
              <a:t>‹#›</a:t>
            </a:fld>
            <a:endParaRPr lang="en-GB">
              <a:solidFill>
                <a:srgbClr val="04617B">
                  <a:shade val="90000"/>
                </a:srgbClr>
              </a:solidFill>
            </a:endParaRPr>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grpSp>
    </p:spTree>
    <p:extLst>
      <p:ext uri="{BB962C8B-B14F-4D97-AF65-F5344CB8AC3E}">
        <p14:creationId xmlns:p14="http://schemas.microsoft.com/office/powerpoint/2010/main" val="68768722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8.xml"/><Relationship Id="rId7" Type="http://schemas.openxmlformats.org/officeDocument/2006/relationships/image" Target="../media/image10.wmf"/><Relationship Id="rId12" Type="http://schemas.openxmlformats.org/officeDocument/2006/relationships/image" Target="../media/image8.wmf"/><Relationship Id="rId2" Type="http://schemas.openxmlformats.org/officeDocument/2006/relationships/slideLayout" Target="../slideLayouts/slideLayout164.xml"/><Relationship Id="rId1" Type="http://schemas.openxmlformats.org/officeDocument/2006/relationships/tags" Target="../tags/tag8.xml"/><Relationship Id="rId6" Type="http://schemas.openxmlformats.org/officeDocument/2006/relationships/oleObject" Target="../embeddings/oleObject30.bin"/><Relationship Id="rId11" Type="http://schemas.openxmlformats.org/officeDocument/2006/relationships/oleObject" Target="../embeddings/oleObject32.bin"/><Relationship Id="rId5" Type="http://schemas.openxmlformats.org/officeDocument/2006/relationships/image" Target="../media/image9.wmf"/><Relationship Id="rId10" Type="http://schemas.openxmlformats.org/officeDocument/2006/relationships/image" Target="../media/image12.wmf"/><Relationship Id="rId4" Type="http://schemas.openxmlformats.org/officeDocument/2006/relationships/oleObject" Target="../embeddings/oleObject29.bin"/><Relationship Id="rId9" Type="http://schemas.openxmlformats.org/officeDocument/2006/relationships/oleObject" Target="../embeddings/oleObject31.bin"/></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4.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4.xml"/></Relationships>
</file>

<file path=ppt/slides/_rels/slide1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6.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6.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6.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6.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6.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8.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88.xml"/></Relationships>
</file>

<file path=ppt/slides/_rels/slide116.xml.rels><?xml version="1.0" encoding="UTF-8" standalone="yes"?>
<Relationships xmlns="http://schemas.openxmlformats.org/package/2006/relationships"><Relationship Id="rId2" Type="http://schemas.openxmlformats.org/officeDocument/2006/relationships/hyperlink" Target="https://www.pinecone.io/learn/clip/"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openai.com/blog/clip/"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9.wmf"/><Relationship Id="rId12" Type="http://schemas.openxmlformats.org/officeDocument/2006/relationships/image" Target="../media/image12.wmf"/><Relationship Id="rId2" Type="http://schemas.openxmlformats.org/officeDocument/2006/relationships/slideLayout" Target="../slideLayouts/slideLayout154.xml"/><Relationship Id="rId1" Type="http://schemas.openxmlformats.org/officeDocument/2006/relationships/tags" Target="../tags/tag1.x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8.wmf"/><Relationship Id="rId10" Type="http://schemas.openxmlformats.org/officeDocument/2006/relationships/image" Target="../media/image11.png"/><Relationship Id="rId4" Type="http://schemas.openxmlformats.org/officeDocument/2006/relationships/oleObject" Target="../embeddings/oleObject1.bin"/><Relationship Id="rId9" Type="http://schemas.openxmlformats.org/officeDocument/2006/relationships/image" Target="../media/image10.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xml"/><Relationship Id="rId7" Type="http://schemas.openxmlformats.org/officeDocument/2006/relationships/image" Target="../media/image10.wmf"/><Relationship Id="rId12" Type="http://schemas.openxmlformats.org/officeDocument/2006/relationships/image" Target="../media/image8.wmf"/><Relationship Id="rId2" Type="http://schemas.openxmlformats.org/officeDocument/2006/relationships/slideLayout" Target="../slideLayouts/slideLayout154.xml"/><Relationship Id="rId1" Type="http://schemas.openxmlformats.org/officeDocument/2006/relationships/tags" Target="../tags/tag2.x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9.wmf"/><Relationship Id="rId10" Type="http://schemas.openxmlformats.org/officeDocument/2006/relationships/image" Target="../media/image12.w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3.xml"/><Relationship Id="rId7" Type="http://schemas.openxmlformats.org/officeDocument/2006/relationships/image" Target="../media/image10.wmf"/><Relationship Id="rId12" Type="http://schemas.openxmlformats.org/officeDocument/2006/relationships/image" Target="../media/image8.wmf"/><Relationship Id="rId2" Type="http://schemas.openxmlformats.org/officeDocument/2006/relationships/slideLayout" Target="../slideLayouts/slideLayout154.xml"/><Relationship Id="rId1" Type="http://schemas.openxmlformats.org/officeDocument/2006/relationships/tags" Target="../tags/tag3.x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9.wmf"/><Relationship Id="rId10" Type="http://schemas.openxmlformats.org/officeDocument/2006/relationships/image" Target="../media/image12.w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6.jpeg"/><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6.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9.jpeg"/><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wmf"/><Relationship Id="rId12" Type="http://schemas.openxmlformats.org/officeDocument/2006/relationships/image" Target="../media/image8.wmf"/><Relationship Id="rId2" Type="http://schemas.openxmlformats.org/officeDocument/2006/relationships/slideLayout" Target="../slideLayouts/slideLayout154.xml"/><Relationship Id="rId1" Type="http://schemas.openxmlformats.org/officeDocument/2006/relationships/tags" Target="../tags/tag4.xml"/><Relationship Id="rId6" Type="http://schemas.openxmlformats.org/officeDocument/2006/relationships/oleObject" Target="../embeddings/oleObject14.bin"/><Relationship Id="rId11" Type="http://schemas.openxmlformats.org/officeDocument/2006/relationships/oleObject" Target="../embeddings/oleObject16.bin"/><Relationship Id="rId5" Type="http://schemas.openxmlformats.org/officeDocument/2006/relationships/image" Target="../media/image9.wmf"/><Relationship Id="rId10" Type="http://schemas.openxmlformats.org/officeDocument/2006/relationships/image" Target="../media/image12.wmf"/><Relationship Id="rId4" Type="http://schemas.openxmlformats.org/officeDocument/2006/relationships/oleObject" Target="../embeddings/oleObject13.bin"/><Relationship Id="rId9" Type="http://schemas.openxmlformats.org/officeDocument/2006/relationships/oleObject" Target="../embeddings/oleObject15.bin"/></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jpeg"/><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5.xml"/><Relationship Id="rId7" Type="http://schemas.openxmlformats.org/officeDocument/2006/relationships/image" Target="../media/image10.wmf"/><Relationship Id="rId12" Type="http://schemas.openxmlformats.org/officeDocument/2006/relationships/image" Target="../media/image8.wmf"/><Relationship Id="rId2" Type="http://schemas.openxmlformats.org/officeDocument/2006/relationships/slideLayout" Target="../slideLayouts/slideLayout164.xml"/><Relationship Id="rId1" Type="http://schemas.openxmlformats.org/officeDocument/2006/relationships/tags" Target="../tags/tag5.xml"/><Relationship Id="rId6" Type="http://schemas.openxmlformats.org/officeDocument/2006/relationships/oleObject" Target="../embeddings/oleObject18.bin"/><Relationship Id="rId11" Type="http://schemas.openxmlformats.org/officeDocument/2006/relationships/oleObject" Target="../embeddings/oleObject20.bin"/><Relationship Id="rId5" Type="http://schemas.openxmlformats.org/officeDocument/2006/relationships/image" Target="../media/image9.wmf"/><Relationship Id="rId10" Type="http://schemas.openxmlformats.org/officeDocument/2006/relationships/image" Target="../media/image12.wmf"/><Relationship Id="rId4" Type="http://schemas.openxmlformats.org/officeDocument/2006/relationships/oleObject" Target="../embeddings/oleObject17.bin"/><Relationship Id="rId9" Type="http://schemas.openxmlformats.org/officeDocument/2006/relationships/oleObject" Target="../embeddings/oleObject19.bin"/></Relationships>
</file>

<file path=ppt/slides/_rels/slide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1.xml"/><Relationship Id="rId4" Type="http://schemas.openxmlformats.org/officeDocument/2006/relationships/image" Target="../media/image68.jpeg"/></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xml"/><Relationship Id="rId7" Type="http://schemas.openxmlformats.org/officeDocument/2006/relationships/image" Target="../media/image10.wmf"/><Relationship Id="rId12" Type="http://schemas.openxmlformats.org/officeDocument/2006/relationships/image" Target="../media/image8.wmf"/><Relationship Id="rId2" Type="http://schemas.openxmlformats.org/officeDocument/2006/relationships/slideLayout" Target="../slideLayouts/slideLayout164.xml"/><Relationship Id="rId1" Type="http://schemas.openxmlformats.org/officeDocument/2006/relationships/tags" Target="../tags/tag6.xml"/><Relationship Id="rId6" Type="http://schemas.openxmlformats.org/officeDocument/2006/relationships/oleObject" Target="../embeddings/oleObject22.bin"/><Relationship Id="rId11" Type="http://schemas.openxmlformats.org/officeDocument/2006/relationships/oleObject" Target="../embeddings/oleObject24.bin"/><Relationship Id="rId5" Type="http://schemas.openxmlformats.org/officeDocument/2006/relationships/image" Target="../media/image9.wmf"/><Relationship Id="rId10" Type="http://schemas.openxmlformats.org/officeDocument/2006/relationships/image" Target="../media/image12.wmf"/><Relationship Id="rId4" Type="http://schemas.openxmlformats.org/officeDocument/2006/relationships/oleObject" Target="../embeddings/oleObject21.bin"/><Relationship Id="rId9" Type="http://schemas.openxmlformats.org/officeDocument/2006/relationships/oleObject" Target="../embeddings/oleObject23.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slideLayout" Target="../slideLayouts/slideLayout41.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8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1.xml"/></Relationships>
</file>

<file path=ppt/slides/_rels/slide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61.jpeg"/><Relationship Id="rId1" Type="http://schemas.openxmlformats.org/officeDocument/2006/relationships/slideLayout" Target="../slideLayouts/slideLayout41.xml"/><Relationship Id="rId5" Type="http://schemas.openxmlformats.org/officeDocument/2006/relationships/image" Target="../media/image83.png"/><Relationship Id="rId4" Type="http://schemas.openxmlformats.org/officeDocument/2006/relationships/image" Target="../media/image82.jpeg"/></Relationships>
</file>

<file path=ppt/slides/_rels/slide8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image" Target="../media/image84.jpeg"/><Relationship Id="rId1" Type="http://schemas.openxmlformats.org/officeDocument/2006/relationships/slideLayout" Target="../slideLayouts/slideLayout4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 Id="rId9" Type="http://schemas.openxmlformats.org/officeDocument/2006/relationships/image" Target="../media/image91.png"/></Relationships>
</file>

<file path=ppt/slides/_rels/slide8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image" Target="../media/image84.jpeg"/><Relationship Id="rId1" Type="http://schemas.openxmlformats.org/officeDocument/2006/relationships/slideLayout" Target="../slideLayouts/slideLayout4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 Id="rId9"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41.xml"/><Relationship Id="rId4" Type="http://schemas.openxmlformats.org/officeDocument/2006/relationships/image" Target="../media/image96.jpeg"/></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4.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7.xml"/><Relationship Id="rId7" Type="http://schemas.openxmlformats.org/officeDocument/2006/relationships/image" Target="../media/image10.wmf"/><Relationship Id="rId12" Type="http://schemas.openxmlformats.org/officeDocument/2006/relationships/image" Target="../media/image8.wmf"/><Relationship Id="rId2" Type="http://schemas.openxmlformats.org/officeDocument/2006/relationships/slideLayout" Target="../slideLayouts/slideLayout164.xml"/><Relationship Id="rId1" Type="http://schemas.openxmlformats.org/officeDocument/2006/relationships/tags" Target="../tags/tag7.xml"/><Relationship Id="rId6" Type="http://schemas.openxmlformats.org/officeDocument/2006/relationships/oleObject" Target="../embeddings/oleObject26.bin"/><Relationship Id="rId11" Type="http://schemas.openxmlformats.org/officeDocument/2006/relationships/oleObject" Target="../embeddings/oleObject28.bin"/><Relationship Id="rId5" Type="http://schemas.openxmlformats.org/officeDocument/2006/relationships/image" Target="../media/image9.wmf"/><Relationship Id="rId10" Type="http://schemas.openxmlformats.org/officeDocument/2006/relationships/image" Target="../media/image12.wmf"/><Relationship Id="rId4" Type="http://schemas.openxmlformats.org/officeDocument/2006/relationships/oleObject" Target="../embeddings/oleObject25.bin"/><Relationship Id="rId9" Type="http://schemas.openxmlformats.org/officeDocument/2006/relationships/oleObject" Target="../embeddings/oleObject27.bin"/></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4.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4.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4.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4.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4.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4.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404665"/>
            <a:ext cx="7772400" cy="2117874"/>
          </a:xfrm>
        </p:spPr>
        <p:txBody>
          <a:bodyPr/>
          <a:lstStyle/>
          <a:p>
            <a:pPr eaLnBrk="1" hangingPunct="1"/>
            <a:br>
              <a:rPr lang="en-US" sz="3200" dirty="0"/>
            </a:br>
            <a:br>
              <a:rPr lang="en-US" sz="3200" dirty="0"/>
            </a:br>
            <a:br>
              <a:rPr lang="en-US" sz="3200" dirty="0"/>
            </a:br>
            <a:endParaRPr lang="en-US" sz="3200" dirty="0"/>
          </a:p>
        </p:txBody>
      </p:sp>
      <p:sp>
        <p:nvSpPr>
          <p:cNvPr id="6147" name="Rectangle 3"/>
          <p:cNvSpPr>
            <a:spLocks noGrp="1" noChangeArrowheads="1"/>
          </p:cNvSpPr>
          <p:nvPr>
            <p:ph type="subTitle" idx="1"/>
          </p:nvPr>
        </p:nvSpPr>
        <p:spPr>
          <a:xfrm>
            <a:off x="0" y="2204864"/>
            <a:ext cx="9144000" cy="3816424"/>
          </a:xfrm>
        </p:spPr>
        <p:txBody>
          <a:bodyPr/>
          <a:lstStyle/>
          <a:p>
            <a:pPr eaLnBrk="1" hangingPunct="1"/>
            <a:r>
              <a:rPr lang="en-US" dirty="0">
                <a:solidFill>
                  <a:srgbClr val="3333CC"/>
                </a:solidFill>
              </a:rPr>
              <a:t>Overview of Deep Neural Networks in Image Processing</a:t>
            </a:r>
          </a:p>
          <a:p>
            <a:pPr eaLnBrk="1" hangingPunct="1"/>
            <a:r>
              <a:rPr lang="en-US" dirty="0">
                <a:solidFill>
                  <a:srgbClr val="3333CC"/>
                </a:solidFill>
              </a:rPr>
              <a:t>2023</a:t>
            </a:r>
          </a:p>
          <a:p>
            <a:pPr eaLnBrk="1" hangingPunct="1"/>
            <a:r>
              <a:rPr lang="en-US" dirty="0">
                <a:solidFill>
                  <a:srgbClr val="3333CC"/>
                </a:solidFill>
              </a:rPr>
              <a:t>Classification, Segmentation, and Multimodal Processing</a:t>
            </a:r>
          </a:p>
          <a:p>
            <a:pPr eaLnBrk="1" hangingPunct="1"/>
            <a:endParaRPr lang="en-US" dirty="0"/>
          </a:p>
          <a:p>
            <a:pPr eaLnBrk="1" hangingPunct="1"/>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363"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graphicFrame>
        <p:nvGraphicFramePr>
          <p:cNvPr id="271488" name="Group 128"/>
          <p:cNvGraphicFramePr>
            <a:graphicFrameLocks noGrp="1"/>
          </p:cNvGraphicFramePr>
          <p:nvPr>
            <p:ph idx="1"/>
          </p:nvPr>
        </p:nvGraphicFramePr>
        <p:xfrm>
          <a:off x="4724400" y="2286000"/>
          <a:ext cx="3581400" cy="342900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9218"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name="Equation" r:id="rId4" imgW="7315200" imgH="4495800" progId="Equation.3">
                  <p:embed/>
                </p:oleObj>
              </mc:Choice>
              <mc:Fallback>
                <p:oleObj name="Equation" r:id="rId4" imgW="7315200" imgH="449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9219" name="Object 381"/>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name="Equation" r:id="rId6" imgW="7315200" imgH="4178300" progId="Equation.3">
                  <p:embed/>
                </p:oleObj>
              </mc:Choice>
              <mc:Fallback>
                <p:oleObj name="Equation" r:id="rId6" imgW="7315200" imgH="417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9468" name="Rectangle 16"/>
          <p:cNvSpPr txBox="1">
            <a:spLocks noChangeArrowheads="1"/>
          </p:cNvSpPr>
          <p:nvPr/>
        </p:nvSpPr>
        <p:spPr bwMode="auto">
          <a:xfrm>
            <a:off x="457200" y="0"/>
            <a:ext cx="8229600" cy="1143000"/>
          </a:xfrm>
          <a:prstGeom prst="rect">
            <a:avLst/>
          </a:prstGeom>
          <a:noFill/>
          <a:ln w="9525">
            <a:noFill/>
            <a:miter lim="800000"/>
            <a:headEnd/>
            <a:tailEnd/>
          </a:ln>
        </p:spPr>
        <p:txBody>
          <a:bodyPr/>
          <a:lstStyle/>
          <a:p>
            <a:pPr defTabSz="457200" fontAlgn="auto">
              <a:spcBef>
                <a:spcPts val="0"/>
              </a:spcBef>
              <a:spcAft>
                <a:spcPts val="0"/>
              </a:spcAft>
              <a:defRPr/>
            </a:pPr>
            <a:r>
              <a:rPr lang="en-US" sz="3600">
                <a:solidFill>
                  <a:srgbClr val="000000"/>
                </a:solidFill>
                <a:latin typeface="Calibri" pitchFamily="34" charset="0"/>
              </a:rPr>
              <a:t>Image filtering</a:t>
            </a:r>
          </a:p>
        </p:txBody>
      </p:sp>
      <p:grpSp>
        <p:nvGrpSpPr>
          <p:cNvPr id="9469" name="Group 4"/>
          <p:cNvGrpSpPr>
            <a:grpSpLocks/>
          </p:cNvGrpSpPr>
          <p:nvPr/>
        </p:nvGrpSpPr>
        <p:grpSpPr bwMode="auto">
          <a:xfrm>
            <a:off x="6477000" y="304800"/>
            <a:ext cx="685800" cy="584200"/>
            <a:chOff x="3799" y="2064"/>
            <a:chExt cx="1433" cy="1136"/>
          </a:xfrm>
        </p:grpSpPr>
        <p:grpSp>
          <p:nvGrpSpPr>
            <p:cNvPr id="9471" name="Group 5"/>
            <p:cNvGrpSpPr>
              <a:grpSpLocks/>
            </p:cNvGrpSpPr>
            <p:nvPr/>
          </p:nvGrpSpPr>
          <p:grpSpPr bwMode="auto">
            <a:xfrm>
              <a:off x="4080" y="2064"/>
              <a:ext cx="1152" cy="1136"/>
              <a:chOff x="144" y="144"/>
              <a:chExt cx="1152" cy="1136"/>
            </a:xfrm>
          </p:grpSpPr>
          <p:sp>
            <p:nvSpPr>
              <p:cNvPr id="9473"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9474"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9475"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9476"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9477"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9478"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9479"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9480"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9481"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9482"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9483"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9484"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9485"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9486"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9487"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9488"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9489"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grpSp>
        <p:pic>
          <p:nvPicPr>
            <p:cNvPr id="9472" name="Picture 23" descr="txp_fi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aphicFrame>
        <p:nvGraphicFramePr>
          <p:cNvPr id="9220" name="Object 26"/>
          <p:cNvGraphicFramePr>
            <a:graphicFrameLocks noChangeAspect="1"/>
          </p:cNvGraphicFramePr>
          <p:nvPr/>
        </p:nvGraphicFramePr>
        <p:xfrm>
          <a:off x="5322888" y="228600"/>
          <a:ext cx="1020762" cy="563563"/>
        </p:xfrm>
        <a:graphic>
          <a:graphicData uri="http://schemas.openxmlformats.org/presentationml/2006/ole">
            <mc:AlternateContent xmlns:mc="http://schemas.openxmlformats.org/markup-compatibility/2006">
              <mc:Choice xmlns:v="urn:schemas-microsoft-com:vml" Requires="v">
                <p:oleObj name="Equation" r:id="rId9" imgW="7315200" imgH="4038600" progId="Equation.3">
                  <p:embed/>
                </p:oleObj>
              </mc:Choice>
              <mc:Fallback>
                <p:oleObj name="Equation" r:id="rId9" imgW="7315200" imgH="403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888" y="228600"/>
                        <a:ext cx="102076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9470" name="Text Box 376"/>
          <p:cNvSpPr txBox="1">
            <a:spLocks noChangeArrowheads="1"/>
          </p:cNvSpPr>
          <p:nvPr/>
        </p:nvSpPr>
        <p:spPr bwMode="auto">
          <a:xfrm>
            <a:off x="7762875" y="6550025"/>
            <a:ext cx="1381125" cy="30797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defRPr/>
            </a:pPr>
            <a:r>
              <a:rPr lang="en-US" sz="1400">
                <a:solidFill>
                  <a:prstClr val="black"/>
                </a:solidFill>
                <a:latin typeface="Calibri"/>
                <a:cs typeface="Arial" charset="0"/>
              </a:rPr>
              <a:t>Credit: S. Seitz</a:t>
            </a:r>
          </a:p>
        </p:txBody>
      </p:sp>
      <p:graphicFrame>
        <p:nvGraphicFramePr>
          <p:cNvPr id="9221" name="Object 381"/>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name="Equation" r:id="rId11" imgW="7315200" imgH="1257300" progId="Equation.3">
                  <p:embed/>
                </p:oleObj>
              </mc:Choice>
              <mc:Fallback>
                <p:oleObj name="Equation" r:id="rId11" imgW="7315200" imgH="1257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defTabSz="457200" fontAlgn="auto">
              <a:spcBef>
                <a:spcPts val="0"/>
              </a:spcBef>
              <a:spcAft>
                <a:spcPts val="0"/>
              </a:spcAft>
              <a:defRPr/>
            </a:pPr>
            <a:fld id="{59FD308E-476E-4721-994F-FF78B4B07E46}" type="slidenum">
              <a:rPr lang="en-US" smtClean="0">
                <a:solidFill>
                  <a:prstClr val="black">
                    <a:tint val="75000"/>
                  </a:prstClr>
                </a:solidFill>
                <a:latin typeface="Calibri"/>
              </a:rPr>
              <a:pPr defTabSz="457200" fontAlgn="auto">
                <a:spcBef>
                  <a:spcPts val="0"/>
                </a:spcBef>
                <a:spcAft>
                  <a:spcPts val="0"/>
                </a:spcAft>
                <a:defRPr/>
              </a:pPr>
              <a:t>10</a:t>
            </a:fld>
            <a:endParaRPr lang="en-US">
              <a:solidFill>
                <a:prstClr val="black">
                  <a:tint val="75000"/>
                </a:prstClr>
              </a:solidFill>
              <a:latin typeface="Calibri"/>
            </a:endParaRPr>
          </a:p>
        </p:txBody>
      </p:sp>
    </p:spTree>
    <p:extLst>
      <p:ext uri="{BB962C8B-B14F-4D97-AF65-F5344CB8AC3E}">
        <p14:creationId xmlns:p14="http://schemas.microsoft.com/office/powerpoint/2010/main" val="31987536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26544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717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9462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came Next?</a:t>
            </a:r>
          </a:p>
        </p:txBody>
      </p:sp>
      <p:sp>
        <p:nvSpPr>
          <p:cNvPr id="3" name="Content Placeholder 2"/>
          <p:cNvSpPr>
            <a:spLocks noGrp="1"/>
          </p:cNvSpPr>
          <p:nvPr>
            <p:ph idx="1"/>
          </p:nvPr>
        </p:nvSpPr>
        <p:spPr/>
        <p:txBody>
          <a:bodyPr/>
          <a:lstStyle/>
          <a:p>
            <a:r>
              <a:rPr lang="en-US" dirty="0"/>
              <a:t>Faster R-CNN (</a:t>
            </a:r>
            <a:r>
              <a:rPr lang="en-US" dirty="0" err="1"/>
              <a:t>Girshick</a:t>
            </a:r>
            <a:r>
              <a:rPr lang="en-US" dirty="0"/>
              <a:t>, 2016)</a:t>
            </a:r>
          </a:p>
          <a:p>
            <a:r>
              <a:rPr lang="en-US" dirty="0"/>
              <a:t>YOLO (</a:t>
            </a:r>
            <a:r>
              <a:rPr lang="en-US" dirty="0" err="1"/>
              <a:t>Redmon</a:t>
            </a:r>
            <a:r>
              <a:rPr lang="en-US" dirty="0"/>
              <a:t>, </a:t>
            </a:r>
            <a:r>
              <a:rPr lang="en-US" dirty="0" err="1"/>
              <a:t>Girshick</a:t>
            </a:r>
            <a:r>
              <a:rPr lang="en-US" dirty="0"/>
              <a:t>, </a:t>
            </a:r>
            <a:r>
              <a:rPr lang="en-US" dirty="0" err="1"/>
              <a:t>Divvala</a:t>
            </a:r>
            <a:r>
              <a:rPr lang="en-US" dirty="0"/>
              <a:t>, </a:t>
            </a:r>
            <a:r>
              <a:rPr lang="en-US" dirty="0" err="1"/>
              <a:t>Farhadi</a:t>
            </a:r>
            <a:r>
              <a:rPr lang="en-US" dirty="0"/>
              <a:t>, 2016)</a:t>
            </a:r>
          </a:p>
          <a:p>
            <a:pPr marL="0" indent="0">
              <a:buNone/>
            </a:pPr>
            <a:r>
              <a:rPr lang="en-US" dirty="0"/>
              <a:t>   </a:t>
            </a:r>
            <a:r>
              <a:rPr lang="en-US" dirty="0">
                <a:solidFill>
                  <a:srgbClr val="FF0000"/>
                </a:solidFill>
              </a:rPr>
              <a:t>You Only Look Once </a:t>
            </a:r>
            <a:r>
              <a:rPr lang="en-US" dirty="0"/>
              <a:t>(People’s Choice Award)</a:t>
            </a:r>
          </a:p>
          <a:p>
            <a:r>
              <a:rPr lang="en-US" dirty="0"/>
              <a:t>YOLO9000: Better, Faster, Stronger (</a:t>
            </a:r>
            <a:r>
              <a:rPr lang="en-US" dirty="0" err="1"/>
              <a:t>Redmon</a:t>
            </a:r>
            <a:r>
              <a:rPr lang="en-US" dirty="0"/>
              <a:t>, </a:t>
            </a:r>
            <a:r>
              <a:rPr lang="en-US" dirty="0" err="1"/>
              <a:t>Farhadi</a:t>
            </a:r>
            <a:r>
              <a:rPr lang="en-US" dirty="0"/>
              <a:t>, CVPR 2017) Runner up for Best Paper</a:t>
            </a:r>
          </a:p>
          <a:p>
            <a:r>
              <a:rPr lang="en-US" dirty="0"/>
              <a:t>YOLOv3 </a:t>
            </a:r>
            <a:r>
              <a:rPr lang="en-US" dirty="0">
                <a:sym typeface="Wingdings" panose="05000000000000000000" pitchFamily="2" charset="2"/>
              </a:rPr>
              <a:t> YOLOv7 (2022)</a:t>
            </a:r>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defRPr/>
            </a:pPr>
            <a:fld id="{3AF709D0-6125-4E69-AAA3-543C9C01CF4B}" type="slidenum">
              <a:rPr lang="en-US" smtClean="0">
                <a:solidFill>
                  <a:prstClr val="black">
                    <a:tint val="75000"/>
                  </a:prstClr>
                </a:solidFill>
                <a:latin typeface="Calibri" panose="020F0502020204030204"/>
              </a:rPr>
              <a:pPr fontAlgn="auto">
                <a:spcBef>
                  <a:spcPts val="0"/>
                </a:spcBef>
                <a:spcAft>
                  <a:spcPts val="0"/>
                </a:spcAft>
                <a:defRPr/>
              </a:pPr>
              <a:t>103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7338451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09338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AF709D0-6125-4E69-AAA3-543C9C01CF4B}" type="slidenum">
              <a:rPr lang="en-US" smtClean="0"/>
              <a:t>105</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7997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709D0-6125-4E69-AAA3-543C9C01CF4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71437" y="1014412"/>
            <a:ext cx="9001125" cy="4829175"/>
          </a:xfrm>
          <a:prstGeom prst="rect">
            <a:avLst/>
          </a:prstGeom>
        </p:spPr>
      </p:pic>
      <p:sp>
        <p:nvSpPr>
          <p:cNvPr id="4" name="Oval 3"/>
          <p:cNvSpPr/>
          <p:nvPr/>
        </p:nvSpPr>
        <p:spPr>
          <a:xfrm>
            <a:off x="6092190" y="5097780"/>
            <a:ext cx="891540" cy="4457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7000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709D0-6125-4E69-AAA3-543C9C01CF4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0" y="1342130"/>
            <a:ext cx="9006840" cy="4139507"/>
          </a:xfrm>
          <a:prstGeom prst="rect">
            <a:avLst/>
          </a:prstGeom>
        </p:spPr>
      </p:pic>
    </p:spTree>
    <p:extLst>
      <p:ext uri="{BB962C8B-B14F-4D97-AF65-F5344CB8AC3E}">
        <p14:creationId xmlns:p14="http://schemas.microsoft.com/office/powerpoint/2010/main" val="40695943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709D0-6125-4E69-AAA3-543C9C01CF4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47625" y="152400"/>
            <a:ext cx="9048750" cy="6553200"/>
          </a:xfrm>
          <a:prstGeom prst="rect">
            <a:avLst/>
          </a:prstGeom>
        </p:spPr>
      </p:pic>
    </p:spTree>
    <p:extLst>
      <p:ext uri="{BB962C8B-B14F-4D97-AF65-F5344CB8AC3E}">
        <p14:creationId xmlns:p14="http://schemas.microsoft.com/office/powerpoint/2010/main" val="7051664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709D0-6125-4E69-AAA3-543C9C01CF4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33337" y="100012"/>
            <a:ext cx="9077325" cy="6657975"/>
          </a:xfrm>
          <a:prstGeom prst="rect">
            <a:avLst/>
          </a:prstGeom>
        </p:spPr>
      </p:pic>
    </p:spTree>
    <p:extLst>
      <p:ext uri="{BB962C8B-B14F-4D97-AF65-F5344CB8AC3E}">
        <p14:creationId xmlns:p14="http://schemas.microsoft.com/office/powerpoint/2010/main" val="1702845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Kernel ( </a:t>
            </a:r>
            <a:r>
              <a:rPr lang="ar-EG" dirty="0"/>
              <a:t>نواة</a:t>
            </a:r>
            <a:r>
              <a:rPr lang="en-US" dirty="0"/>
              <a:t> ) Weights</a:t>
            </a:r>
          </a:p>
        </p:txBody>
      </p:sp>
      <p:sp>
        <p:nvSpPr>
          <p:cNvPr id="3" name="Content Placeholder 2"/>
          <p:cNvSpPr>
            <a:spLocks noGrp="1"/>
          </p:cNvSpPr>
          <p:nvPr>
            <p:ph idx="1"/>
          </p:nvPr>
        </p:nvSpPr>
        <p:spPr/>
        <p:txBody>
          <a:bodyPr/>
          <a:lstStyle/>
          <a:p>
            <a:r>
              <a:rPr lang="en-US" dirty="0"/>
              <a:t>The convolution operator (3 by 3 for example) is called the (filter kernel).  It would have 9 coefficients (weights)</a:t>
            </a:r>
          </a:p>
          <a:p>
            <a:r>
              <a:rPr lang="en-US" dirty="0"/>
              <a:t>In traditional image processing, this kernel weights are fixed and are designed to do some matching (edges, corners, blobs, etc.)</a:t>
            </a:r>
          </a:p>
          <a:p>
            <a:r>
              <a:rPr lang="en-US" dirty="0"/>
              <a:t>In the CNN, these weights are going to be adaptive (learned) from the training data.</a:t>
            </a:r>
          </a:p>
        </p:txBody>
      </p:sp>
    </p:spTree>
    <p:extLst>
      <p:ext uri="{BB962C8B-B14F-4D97-AF65-F5344CB8AC3E}">
        <p14:creationId xmlns:p14="http://schemas.microsoft.com/office/powerpoint/2010/main" val="26327366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709D0-6125-4E69-AAA3-543C9C01CF4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38100" y="66675"/>
            <a:ext cx="9220200" cy="6724650"/>
          </a:xfrm>
          <a:prstGeom prst="rect">
            <a:avLst/>
          </a:prstGeom>
        </p:spPr>
      </p:pic>
    </p:spTree>
    <p:extLst>
      <p:ext uri="{BB962C8B-B14F-4D97-AF65-F5344CB8AC3E}">
        <p14:creationId xmlns:p14="http://schemas.microsoft.com/office/powerpoint/2010/main" val="3017959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709D0-6125-4E69-AAA3-543C9C01CF4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376237" y="85725"/>
            <a:ext cx="8391525" cy="6686550"/>
          </a:xfrm>
          <a:prstGeom prst="rect">
            <a:avLst/>
          </a:prstGeom>
        </p:spPr>
      </p:pic>
    </p:spTree>
    <p:extLst>
      <p:ext uri="{BB962C8B-B14F-4D97-AF65-F5344CB8AC3E}">
        <p14:creationId xmlns:p14="http://schemas.microsoft.com/office/powerpoint/2010/main" val="2199678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709D0-6125-4E69-AAA3-543C9C01CF4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633412" y="85725"/>
            <a:ext cx="7877175" cy="6686550"/>
          </a:xfrm>
          <a:prstGeom prst="rect">
            <a:avLst/>
          </a:prstGeom>
        </p:spPr>
      </p:pic>
    </p:spTree>
    <p:extLst>
      <p:ext uri="{BB962C8B-B14F-4D97-AF65-F5344CB8AC3E}">
        <p14:creationId xmlns:p14="http://schemas.microsoft.com/office/powerpoint/2010/main" val="37870786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 advances</a:t>
            </a:r>
          </a:p>
        </p:txBody>
      </p:sp>
      <p:sp>
        <p:nvSpPr>
          <p:cNvPr id="3" name="Content Placeholder 2"/>
          <p:cNvSpPr>
            <a:spLocks noGrp="1"/>
          </p:cNvSpPr>
          <p:nvPr>
            <p:ph idx="1"/>
          </p:nvPr>
        </p:nvSpPr>
        <p:spPr/>
        <p:txBody>
          <a:bodyPr/>
          <a:lstStyle/>
          <a:p>
            <a:r>
              <a:rPr lang="en-US" dirty="0" err="1"/>
              <a:t>UNet</a:t>
            </a:r>
            <a:r>
              <a:rPr lang="en-US" dirty="0"/>
              <a:t> </a:t>
            </a:r>
            <a:r>
              <a:rPr lang="en-US" dirty="0">
                <a:sym typeface="Wingdings" pitchFamily="2" charset="2"/>
              </a:rPr>
              <a:t> </a:t>
            </a:r>
            <a:r>
              <a:rPr lang="en-US" dirty="0" err="1">
                <a:sym typeface="Wingdings" pitchFamily="2" charset="2"/>
              </a:rPr>
              <a:t>ResUNet</a:t>
            </a:r>
            <a:endParaRPr lang="en-US" dirty="0"/>
          </a:p>
          <a:p>
            <a:r>
              <a:rPr lang="en-US" dirty="0"/>
              <a:t>Mask-R-CNN (for instance segmentation)</a:t>
            </a:r>
          </a:p>
          <a:p>
            <a:r>
              <a:rPr lang="en-US" dirty="0"/>
              <a:t>R-CNN </a:t>
            </a:r>
            <a:r>
              <a:rPr lang="en-US" dirty="0">
                <a:sym typeface="Wingdings" pitchFamily="2" charset="2"/>
              </a:rPr>
              <a:t> </a:t>
            </a:r>
            <a:r>
              <a:rPr lang="en-US" dirty="0"/>
              <a:t>Faster R-CNN, Yolo</a:t>
            </a:r>
            <a:r>
              <a:rPr lang="en-US" dirty="0">
                <a:sym typeface="Wingdings" panose="05000000000000000000" pitchFamily="2" charset="2"/>
              </a:rPr>
              <a:t>V7</a:t>
            </a:r>
            <a:r>
              <a:rPr lang="en-US" dirty="0"/>
              <a:t>, SSD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5DEC96-22B0-472D-BFFD-B474100D56F0}" type="slidenum">
              <a:rPr kumimoji="0" lang="en-GB" sz="1200" b="0" i="0" u="none" strike="noStrike" kern="1200" cap="none" spc="0" normalizeH="0" baseline="0" noProof="0" smtClean="0">
                <a:ln>
                  <a:noFill/>
                </a:ln>
                <a:solidFill>
                  <a:srgbClr val="04617B">
                    <a:shade val="90000"/>
                  </a:srgbClr>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GB" sz="1200" b="0" i="0" u="none" strike="noStrike" kern="1200" cap="none" spc="0" normalizeH="0" baseline="0" noProof="0">
              <a:ln>
                <a:noFill/>
              </a:ln>
              <a:solidFill>
                <a:srgbClr val="04617B">
                  <a:shade val="90000"/>
                </a:srgbClr>
              </a:solidFill>
              <a:effectLst/>
              <a:uLnTx/>
              <a:uFillTx/>
              <a:latin typeface="Tahoma" pitchFamily="34" charset="0"/>
              <a:ea typeface="+mn-ea"/>
              <a:cs typeface="+mn-cs"/>
            </a:endParaRPr>
          </a:p>
        </p:txBody>
      </p:sp>
    </p:spTree>
    <p:extLst>
      <p:ext uri="{BB962C8B-B14F-4D97-AF65-F5344CB8AC3E}">
        <p14:creationId xmlns:p14="http://schemas.microsoft.com/office/powerpoint/2010/main" val="19558686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CBA81A7-0227-46B3-AD9A-42C59B78A749}" type="slidenum">
              <a:rPr lang="en-GB" smtClean="0">
                <a:solidFill>
                  <a:srgbClr val="04617B">
                    <a:shade val="90000"/>
                  </a:srgbClr>
                </a:solidFill>
              </a:rPr>
              <a:pPr>
                <a:defRPr/>
              </a:pPr>
              <a:t>114</a:t>
            </a:fld>
            <a:endParaRPr lang="en-GB">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87194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CBA81A7-0227-46B3-AD9A-42C59B78A749}" type="slidenum">
              <a:rPr lang="en-GB" smtClean="0">
                <a:solidFill>
                  <a:srgbClr val="04617B">
                    <a:shade val="90000"/>
                  </a:srgbClr>
                </a:solidFill>
              </a:rPr>
              <a:pPr>
                <a:defRPr/>
              </a:pPr>
              <a:t>115</a:t>
            </a:fld>
            <a:endParaRPr lang="en-GB">
              <a:solidFill>
                <a:srgbClr val="04617B">
                  <a:shade val="90000"/>
                </a:srgbClr>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43983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8B7E-9D36-412E-7EDB-8B21F26441A2}"/>
              </a:ext>
            </a:extLst>
          </p:cNvPr>
          <p:cNvSpPr>
            <a:spLocks noGrp="1"/>
          </p:cNvSpPr>
          <p:nvPr>
            <p:ph type="title"/>
          </p:nvPr>
        </p:nvSpPr>
        <p:spPr/>
        <p:txBody>
          <a:bodyPr/>
          <a:lstStyle/>
          <a:p>
            <a:r>
              <a:rPr lang="en-US" dirty="0"/>
              <a:t>Multi-Modal Deep NNs</a:t>
            </a:r>
          </a:p>
        </p:txBody>
      </p:sp>
      <p:sp>
        <p:nvSpPr>
          <p:cNvPr id="3" name="Content Placeholder 2">
            <a:extLst>
              <a:ext uri="{FF2B5EF4-FFF2-40B4-BE49-F238E27FC236}">
                <a16:creationId xmlns:a16="http://schemas.microsoft.com/office/drawing/2014/main" id="{100A4F3B-3316-9EF5-DFEC-3C2F5230181B}"/>
              </a:ext>
            </a:extLst>
          </p:cNvPr>
          <p:cNvSpPr>
            <a:spLocks noGrp="1"/>
          </p:cNvSpPr>
          <p:nvPr>
            <p:ph idx="1"/>
          </p:nvPr>
        </p:nvSpPr>
        <p:spPr/>
        <p:txBody>
          <a:bodyPr/>
          <a:lstStyle/>
          <a:p>
            <a:r>
              <a:rPr lang="en-US" dirty="0"/>
              <a:t>Combining Text and Images in the same network (using Transformers)</a:t>
            </a:r>
          </a:p>
          <a:p>
            <a:r>
              <a:rPr lang="en-US" b="0" i="0" dirty="0" err="1">
                <a:effectLst/>
                <a:latin typeface="mediumllweb"/>
                <a:hlinkClick r:id="rId2"/>
              </a:rPr>
              <a:t>OpenAI’s</a:t>
            </a:r>
            <a:r>
              <a:rPr lang="en-US" b="0" i="0" dirty="0">
                <a:effectLst/>
                <a:latin typeface="mediumllweb"/>
                <a:hlinkClick r:id="rId2"/>
              </a:rPr>
              <a:t> CLIP</a:t>
            </a:r>
            <a:r>
              <a:rPr lang="en-US" b="0" i="0" dirty="0">
                <a:solidFill>
                  <a:srgbClr val="000000"/>
                </a:solidFill>
                <a:effectLst/>
                <a:latin typeface="mediumllweb"/>
              </a:rPr>
              <a:t> is a </a:t>
            </a:r>
            <a:r>
              <a:rPr lang="en-US" b="0" i="1" dirty="0">
                <a:solidFill>
                  <a:srgbClr val="000000"/>
                </a:solidFill>
                <a:effectLst/>
                <a:latin typeface="mediumllweb"/>
              </a:rPr>
              <a:t>multi-modal</a:t>
            </a:r>
            <a:r>
              <a:rPr lang="en-US" b="0" i="0" dirty="0">
                <a:solidFill>
                  <a:srgbClr val="000000"/>
                </a:solidFill>
                <a:effectLst/>
                <a:latin typeface="mediumllweb"/>
              </a:rPr>
              <a:t> model pretrained on a massive dataset of text-image pairs (more than 400 million pairs). It can identify text and images with similar meanings by encoding both modalities into a shared vector space.</a:t>
            </a:r>
            <a:endParaRPr lang="en-US" dirty="0"/>
          </a:p>
        </p:txBody>
      </p:sp>
    </p:spTree>
    <p:extLst>
      <p:ext uri="{BB962C8B-B14F-4D97-AF65-F5344CB8AC3E}">
        <p14:creationId xmlns:p14="http://schemas.microsoft.com/office/powerpoint/2010/main" val="393285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164872-B695-CCFA-A3C7-6F949A1E3622}"/>
              </a:ext>
            </a:extLst>
          </p:cNvPr>
          <p:cNvSpPr>
            <a:spLocks noGrp="1"/>
          </p:cNvSpPr>
          <p:nvPr>
            <p:ph idx="1"/>
          </p:nvPr>
        </p:nvSpPr>
        <p:spPr>
          <a:xfrm>
            <a:off x="457200" y="0"/>
            <a:ext cx="8229600" cy="6126163"/>
          </a:xfrm>
        </p:spPr>
        <p:txBody>
          <a:bodyPr/>
          <a:lstStyle/>
          <a:p>
            <a:pPr algn="l"/>
            <a:r>
              <a:rPr lang="en-US" sz="2400" b="0" i="0" dirty="0">
                <a:solidFill>
                  <a:srgbClr val="888888"/>
                </a:solidFill>
                <a:effectLst/>
                <a:latin typeface="Inter"/>
              </a:rPr>
              <a:t>CLIP stands for contrastive language-image pretraining. It's a pioneering vision-language </a:t>
            </a:r>
            <a:r>
              <a:rPr lang="en-US" sz="2400" b="1" i="0" u="none" strike="noStrike" dirty="0">
                <a:solidFill>
                  <a:srgbClr val="0071E3"/>
                </a:solidFill>
                <a:effectLst/>
                <a:latin typeface="Inter"/>
                <a:hlinkClick r:id="rId2"/>
              </a:rPr>
              <a:t>model from </a:t>
            </a:r>
            <a:r>
              <a:rPr lang="en-US" sz="2400" b="1" i="0" u="none" strike="noStrike" dirty="0" err="1">
                <a:solidFill>
                  <a:srgbClr val="0071E3"/>
                </a:solidFill>
                <a:effectLst/>
                <a:latin typeface="Inter"/>
                <a:hlinkClick r:id="rId2"/>
              </a:rPr>
              <a:t>OpenAI</a:t>
            </a:r>
            <a:r>
              <a:rPr lang="en-US" sz="2400" b="0" i="0" dirty="0">
                <a:solidFill>
                  <a:srgbClr val="888888"/>
                </a:solidFill>
                <a:effectLst/>
                <a:latin typeface="Inter"/>
              </a:rPr>
              <a:t> that has learned to reason about visual concepts in images and their natural language text descriptions from 400 million images and captions. When given an image, it selects the best text description for it; when given a text description, it selects the most relevant image that matches. Essentially, CLIP can do zero-shot recognition.</a:t>
            </a:r>
          </a:p>
          <a:p>
            <a:pPr algn="l"/>
            <a:r>
              <a:rPr lang="en-US" sz="2400" b="0" i="0" dirty="0">
                <a:solidFill>
                  <a:srgbClr val="888888"/>
                </a:solidFill>
                <a:effectLst/>
                <a:latin typeface="Inter"/>
              </a:rPr>
              <a:t>It uses contrastive learning to judge the closeness of any two data samples or find the nearest match. Each sample is an image-caption pair. The benefit of contrastive learning is that assessing the closeness of samples is much more efficient than learning to predict or generate a result. And by using readily available image-caption pairs from the web, it can scale up in a self-supervised manner without any manual annotations.</a:t>
            </a:r>
          </a:p>
          <a:p>
            <a:endParaRPr lang="en-US" dirty="0"/>
          </a:p>
        </p:txBody>
      </p:sp>
    </p:spTree>
    <p:extLst>
      <p:ext uri="{BB962C8B-B14F-4D97-AF65-F5344CB8AC3E}">
        <p14:creationId xmlns:p14="http://schemas.microsoft.com/office/powerpoint/2010/main" val="14208269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372600" cy="1354217"/>
          </a:xfrm>
          <a:prstGeom prst="rect">
            <a:avLst/>
          </a:prstGeom>
          <a:noFill/>
        </p:spPr>
        <p:txBody>
          <a:bodyPr wrap="square" rtlCol="0">
            <a:spAutoFit/>
          </a:bodyPr>
          <a:lstStyle/>
          <a:p>
            <a:r>
              <a:rPr lang="en-US" dirty="0"/>
              <a:t>Zero-Shot Object Detection (based on CLIP by </a:t>
            </a:r>
            <a:r>
              <a:rPr lang="en-US" dirty="0" err="1"/>
              <a:t>OpenAI</a:t>
            </a:r>
            <a:r>
              <a:rPr lang="en-US" dirty="0"/>
              <a:t>):</a:t>
            </a:r>
          </a:p>
          <a:p>
            <a:r>
              <a:rPr lang="en-US" sz="1800" dirty="0"/>
              <a:t>Most recent model: </a:t>
            </a:r>
          </a:p>
          <a:p>
            <a:r>
              <a:rPr lang="en-US" sz="1800" dirty="0"/>
              <a:t>OWL-</a:t>
            </a:r>
            <a:r>
              <a:rPr lang="en-US" sz="1800" dirty="0" err="1"/>
              <a:t>ViT</a:t>
            </a:r>
            <a:r>
              <a:rPr lang="en-US" sz="1800" dirty="0"/>
              <a:t>: https://huggingface.co/docs/transformers/main/model_doc/owlvit</a:t>
            </a:r>
          </a:p>
          <a:p>
            <a:r>
              <a:rPr lang="en-US" sz="1800" dirty="0"/>
              <a:t>Based on CLIP: https://huggingface.co/docs/transformers/main/model_doc/clip</a:t>
            </a:r>
          </a:p>
        </p:txBody>
      </p:sp>
      <p:pic>
        <p:nvPicPr>
          <p:cNvPr id="102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8610600" cy="469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804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ulti-modal-similar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4118170"/>
            <a:ext cx="6172200" cy="27398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5620"/>
            <a:ext cx="8001000" cy="329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 y="32657"/>
            <a:ext cx="8153400" cy="461665"/>
          </a:xfrm>
          <a:prstGeom prst="rect">
            <a:avLst/>
          </a:prstGeom>
          <a:noFill/>
        </p:spPr>
        <p:txBody>
          <a:bodyPr wrap="square" rtlCol="0">
            <a:spAutoFit/>
          </a:bodyPr>
          <a:lstStyle/>
          <a:p>
            <a:r>
              <a:rPr lang="en-US" sz="2400" dirty="0"/>
              <a:t>Multi-modal embedding is the key !!</a:t>
            </a:r>
          </a:p>
        </p:txBody>
      </p:sp>
    </p:spTree>
    <p:extLst>
      <p:ext uri="{BB962C8B-B14F-4D97-AF65-F5344CB8AC3E}">
        <p14:creationId xmlns:p14="http://schemas.microsoft.com/office/powerpoint/2010/main" val="3247719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2016-08-05-at-11-03-00-pm.png"/>
          <p:cNvPicPr>
            <a:picLocks noChangeAspect="1"/>
          </p:cNvPicPr>
          <p:nvPr/>
        </p:nvPicPr>
        <p:blipFill>
          <a:blip r:embed="rId2"/>
          <a:stretch>
            <a:fillRect/>
          </a:stretch>
        </p:blipFill>
        <p:spPr>
          <a:xfrm>
            <a:off x="785786" y="1752600"/>
            <a:ext cx="7000924" cy="4891110"/>
          </a:xfrm>
          <a:prstGeom prst="rect">
            <a:avLst/>
          </a:prstGeom>
        </p:spPr>
      </p:pic>
      <p:sp>
        <p:nvSpPr>
          <p:cNvPr id="3" name="TextBox 2"/>
          <p:cNvSpPr txBox="1"/>
          <p:nvPr/>
        </p:nvSpPr>
        <p:spPr>
          <a:xfrm>
            <a:off x="1" y="214290"/>
            <a:ext cx="9144000" cy="954107"/>
          </a:xfrm>
          <a:prstGeom prst="rect">
            <a:avLst/>
          </a:prstGeom>
          <a:noFill/>
        </p:spPr>
        <p:txBody>
          <a:bodyPr wrap="square" rtlCol="0">
            <a:spAutoFit/>
          </a:bodyPr>
          <a:lstStyle/>
          <a:p>
            <a:r>
              <a:rPr lang="en-US" dirty="0">
                <a:solidFill>
                  <a:srgbClr val="000000"/>
                </a:solidFill>
              </a:rPr>
              <a:t>Examples of different filters in image processing:  filter weights are fixed in the image processing domain </a:t>
            </a:r>
          </a:p>
        </p:txBody>
      </p:sp>
    </p:spTree>
    <p:extLst>
      <p:ext uri="{BB962C8B-B14F-4D97-AF65-F5344CB8AC3E}">
        <p14:creationId xmlns:p14="http://schemas.microsoft.com/office/powerpoint/2010/main" val="2850197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object detection with multiple cla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14580"/>
            <a:ext cx="5736771" cy="53910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771" y="0"/>
            <a:ext cx="9122229" cy="1015663"/>
          </a:xfrm>
          <a:prstGeom prst="rect">
            <a:avLst/>
          </a:prstGeom>
          <a:noFill/>
        </p:spPr>
        <p:txBody>
          <a:bodyPr wrap="square" rtlCol="0">
            <a:spAutoFit/>
          </a:bodyPr>
          <a:lstStyle/>
          <a:p>
            <a:r>
              <a:rPr lang="en-US" sz="2000" dirty="0"/>
              <a:t>With our cat and butterfly image, we could search for two objects; "a fluffy cat" and "a butterfly". We use object localization to identify each individual object, but by iteratively identifying multiple objects, this becomes object detection.</a:t>
            </a:r>
          </a:p>
        </p:txBody>
      </p:sp>
    </p:spTree>
    <p:extLst>
      <p:ext uri="{BB962C8B-B14F-4D97-AF65-F5344CB8AC3E}">
        <p14:creationId xmlns:p14="http://schemas.microsoft.com/office/powerpoint/2010/main" val="12108564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43171"/>
            <a:ext cx="8915400" cy="445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05701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SAM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17583"/>
            <a:ext cx="9144000" cy="830997"/>
          </a:xfrm>
          <a:prstGeom prst="rect">
            <a:avLst/>
          </a:prstGeom>
          <a:noFill/>
        </p:spPr>
        <p:txBody>
          <a:bodyPr wrap="square" rtlCol="0">
            <a:spAutoFit/>
          </a:bodyPr>
          <a:lstStyle/>
          <a:p>
            <a:pPr algn="ctr"/>
            <a:r>
              <a:rPr lang="en-US" u="sng" dirty="0"/>
              <a:t>Segment Anything Model: SAM by Meta</a:t>
            </a:r>
          </a:p>
          <a:p>
            <a:r>
              <a:rPr lang="en-US" sz="2000" dirty="0"/>
              <a:t>https://huggingface.co/docs/transformers/main/en/model_doc/sam</a:t>
            </a:r>
          </a:p>
        </p:txBody>
      </p:sp>
    </p:spTree>
    <p:extLst>
      <p:ext uri="{BB962C8B-B14F-4D97-AF65-F5344CB8AC3E}">
        <p14:creationId xmlns:p14="http://schemas.microsoft.com/office/powerpoint/2010/main" val="11194937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inding-class-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925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iphy.gif"/>
          <p:cNvPicPr>
            <a:picLocks noChangeAspect="1"/>
          </p:cNvPicPr>
          <p:nvPr/>
        </p:nvPicPr>
        <p:blipFill>
          <a:blip r:embed="rId2"/>
          <a:stretch>
            <a:fillRect/>
          </a:stretch>
        </p:blipFill>
        <p:spPr>
          <a:xfrm>
            <a:off x="571472" y="785794"/>
            <a:ext cx="8072494" cy="5857916"/>
          </a:xfrm>
          <a:prstGeom prst="rect">
            <a:avLst/>
          </a:prstGeom>
        </p:spPr>
      </p:pic>
      <p:sp>
        <p:nvSpPr>
          <p:cNvPr id="3" name="TextBox 2"/>
          <p:cNvSpPr txBox="1"/>
          <p:nvPr/>
        </p:nvSpPr>
        <p:spPr>
          <a:xfrm>
            <a:off x="1571604" y="214290"/>
            <a:ext cx="6344942" cy="523220"/>
          </a:xfrm>
          <a:prstGeom prst="rect">
            <a:avLst/>
          </a:prstGeom>
          <a:noFill/>
        </p:spPr>
        <p:txBody>
          <a:bodyPr wrap="none" rtlCol="0">
            <a:spAutoFit/>
          </a:bodyPr>
          <a:lstStyle/>
          <a:p>
            <a:r>
              <a:rPr lang="en-US" dirty="0"/>
              <a:t>Different filters = multiple feature maps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usual structure of CNN</a:t>
            </a:r>
          </a:p>
        </p:txBody>
      </p:sp>
      <p:sp>
        <p:nvSpPr>
          <p:cNvPr id="3" name="Content Placeholder 2"/>
          <p:cNvSpPr>
            <a:spLocks noGrp="1"/>
          </p:cNvSpPr>
          <p:nvPr>
            <p:ph idx="1"/>
          </p:nvPr>
        </p:nvSpPr>
        <p:spPr/>
        <p:txBody>
          <a:bodyPr/>
          <a:lstStyle/>
          <a:p>
            <a:pPr>
              <a:buNone/>
            </a:pPr>
            <a:r>
              <a:rPr lang="en-US" dirty="0"/>
              <a:t>1- Convolution layer: produces feature maps</a:t>
            </a:r>
          </a:p>
          <a:p>
            <a:pPr>
              <a:buNone/>
            </a:pPr>
            <a:r>
              <a:rPr lang="en-US" dirty="0"/>
              <a:t>2- Relu (or </a:t>
            </a:r>
            <a:r>
              <a:rPr lang="en-US" dirty="0" err="1"/>
              <a:t>Gelu</a:t>
            </a:r>
            <a:r>
              <a:rPr lang="en-US" dirty="0"/>
              <a:t>, Swish, etc.) on the feature map values</a:t>
            </a:r>
          </a:p>
          <a:p>
            <a:pPr>
              <a:buNone/>
            </a:pPr>
            <a:r>
              <a:rPr lang="en-US" dirty="0"/>
              <a:t>3- Pooling (Max pooling) layer</a:t>
            </a:r>
          </a:p>
          <a:p>
            <a:pPr>
              <a:buNone/>
            </a:pPr>
            <a:r>
              <a:rPr lang="en-US" dirty="0"/>
              <a:t>Then repeat many layers,</a:t>
            </a:r>
          </a:p>
          <a:p>
            <a:pPr>
              <a:buNone/>
            </a:pPr>
            <a:r>
              <a:rPr lang="en-US" dirty="0"/>
              <a:t>4- Followed by one or more classification (fully-connected-Dense layers)</a:t>
            </a:r>
          </a:p>
          <a:p>
            <a:pPr>
              <a:buNone/>
            </a:pPr>
            <a:r>
              <a:rPr lang="en-US" dirty="0"/>
              <a:t>5- and finally, a Softmax layer (if classification) or a Regression layer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2016-08-10-at-2-23-48-am.png"/>
          <p:cNvPicPr>
            <a:picLocks noChangeAspect="1"/>
          </p:cNvPicPr>
          <p:nvPr/>
        </p:nvPicPr>
        <p:blipFill>
          <a:blip r:embed="rId2"/>
          <a:stretch>
            <a:fillRect/>
          </a:stretch>
        </p:blipFill>
        <p:spPr>
          <a:xfrm>
            <a:off x="2857488" y="428604"/>
            <a:ext cx="3410125" cy="1424045"/>
          </a:xfrm>
          <a:prstGeom prst="rect">
            <a:avLst/>
          </a:prstGeom>
        </p:spPr>
      </p:pic>
      <p:pic>
        <p:nvPicPr>
          <p:cNvPr id="3" name="Picture 2" descr="screen-shot-2016-08-07-at-6-18-19-pm.png"/>
          <p:cNvPicPr>
            <a:picLocks noChangeAspect="1"/>
          </p:cNvPicPr>
          <p:nvPr/>
        </p:nvPicPr>
        <p:blipFill>
          <a:blip r:embed="rId3"/>
          <a:stretch>
            <a:fillRect/>
          </a:stretch>
        </p:blipFill>
        <p:spPr>
          <a:xfrm>
            <a:off x="285720" y="2000240"/>
            <a:ext cx="8643998" cy="45005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2016-08-10-at-3-38-39-am.png"/>
          <p:cNvPicPr>
            <a:picLocks noChangeAspect="1"/>
          </p:cNvPicPr>
          <p:nvPr/>
        </p:nvPicPr>
        <p:blipFill>
          <a:blip r:embed="rId2"/>
          <a:stretch>
            <a:fillRect/>
          </a:stretch>
        </p:blipFill>
        <p:spPr>
          <a:xfrm>
            <a:off x="1142976" y="0"/>
            <a:ext cx="5500726" cy="3244967"/>
          </a:xfrm>
          <a:prstGeom prst="rect">
            <a:avLst/>
          </a:prstGeom>
        </p:spPr>
      </p:pic>
      <p:pic>
        <p:nvPicPr>
          <p:cNvPr id="3" name="Picture 2" descr="screen-shot-2016-08-07-at-6-19-37-pm.png"/>
          <p:cNvPicPr>
            <a:picLocks noChangeAspect="1"/>
          </p:cNvPicPr>
          <p:nvPr/>
        </p:nvPicPr>
        <p:blipFill>
          <a:blip r:embed="rId3"/>
          <a:stretch>
            <a:fillRect/>
          </a:stretch>
        </p:blipFill>
        <p:spPr>
          <a:xfrm>
            <a:off x="1000100" y="3429000"/>
            <a:ext cx="6072230"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2016-08-07-at-6-11-53-pm.png"/>
          <p:cNvPicPr>
            <a:picLocks noChangeAspect="1"/>
          </p:cNvPicPr>
          <p:nvPr/>
        </p:nvPicPr>
        <p:blipFill>
          <a:blip r:embed="rId2"/>
          <a:stretch>
            <a:fillRect/>
          </a:stretch>
        </p:blipFill>
        <p:spPr>
          <a:xfrm>
            <a:off x="0" y="428604"/>
            <a:ext cx="9144000" cy="600079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nn_architecture.jpg"/>
          <p:cNvPicPr>
            <a:picLocks/>
          </p:cNvPicPr>
          <p:nvPr/>
        </p:nvPicPr>
        <p:blipFill>
          <a:blip r:embed="rId2"/>
          <a:stretch>
            <a:fillRect/>
          </a:stretch>
        </p:blipFill>
        <p:spPr>
          <a:xfrm>
            <a:off x="0" y="857232"/>
            <a:ext cx="9144000" cy="5500726"/>
          </a:xfrm>
          <a:prstGeom prst="rect">
            <a:avLst/>
          </a:prstGeom>
        </p:spPr>
      </p:pic>
      <p:sp>
        <p:nvSpPr>
          <p:cNvPr id="4" name="TextBox 3"/>
          <p:cNvSpPr txBox="1"/>
          <p:nvPr/>
        </p:nvSpPr>
        <p:spPr>
          <a:xfrm>
            <a:off x="1000100" y="214290"/>
            <a:ext cx="7429552" cy="523220"/>
          </a:xfrm>
          <a:prstGeom prst="rect">
            <a:avLst/>
          </a:prstGeom>
          <a:noFill/>
        </p:spPr>
        <p:txBody>
          <a:bodyPr wrap="square" rtlCol="0">
            <a:spAutoFit/>
          </a:bodyPr>
          <a:lstStyle/>
          <a:p>
            <a:pPr algn="ctr"/>
            <a:r>
              <a:rPr lang="en-US" dirty="0"/>
              <a:t>A typical CNN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umbnail (1).jpg"/>
          <p:cNvPicPr>
            <a:picLocks noChangeAspect="1"/>
          </p:cNvPicPr>
          <p:nvPr/>
        </p:nvPicPr>
        <p:blipFill>
          <a:blip r:embed="rId2">
            <a:lum bright="54000"/>
          </a:blip>
          <a:stretch>
            <a:fillRect/>
          </a:stretch>
        </p:blipFill>
        <p:spPr>
          <a:xfrm>
            <a:off x="0" y="0"/>
            <a:ext cx="9144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nn_architecture.jpg"/>
          <p:cNvPicPr>
            <a:picLocks/>
          </p:cNvPicPr>
          <p:nvPr/>
        </p:nvPicPr>
        <p:blipFill>
          <a:blip r:embed="rId2"/>
          <a:stretch>
            <a:fillRect/>
          </a:stretch>
        </p:blipFill>
        <p:spPr>
          <a:xfrm>
            <a:off x="0" y="857232"/>
            <a:ext cx="9144000" cy="5500726"/>
          </a:xfrm>
          <a:prstGeom prst="rect">
            <a:avLst/>
          </a:prstGeom>
        </p:spPr>
      </p:pic>
      <p:sp>
        <p:nvSpPr>
          <p:cNvPr id="4" name="TextBox 3"/>
          <p:cNvSpPr txBox="1"/>
          <p:nvPr/>
        </p:nvSpPr>
        <p:spPr>
          <a:xfrm>
            <a:off x="1000100" y="214290"/>
            <a:ext cx="7429552" cy="523220"/>
          </a:xfrm>
          <a:prstGeom prst="rect">
            <a:avLst/>
          </a:prstGeom>
          <a:noFill/>
        </p:spPr>
        <p:txBody>
          <a:bodyPr wrap="square" rtlCol="0">
            <a:spAutoFit/>
          </a:bodyPr>
          <a:lstStyle/>
          <a:p>
            <a:pPr algn="ctr"/>
            <a:r>
              <a:rPr lang="en-US" dirty="0"/>
              <a:t>A typical CNN architecture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9AA8-A024-40D7-BC2B-6594FD38C067}"/>
              </a:ext>
            </a:extLst>
          </p:cNvPr>
          <p:cNvSpPr>
            <a:spLocks noGrp="1"/>
          </p:cNvSpPr>
          <p:nvPr>
            <p:ph type="title"/>
          </p:nvPr>
        </p:nvSpPr>
        <p:spPr/>
        <p:txBody>
          <a:bodyPr/>
          <a:lstStyle/>
          <a:p>
            <a:r>
              <a:rPr lang="en-US" dirty="0"/>
              <a:t>So, how depth works in each layer?</a:t>
            </a:r>
          </a:p>
        </p:txBody>
      </p:sp>
      <p:sp>
        <p:nvSpPr>
          <p:cNvPr id="3" name="Content Placeholder 2">
            <a:extLst>
              <a:ext uri="{FF2B5EF4-FFF2-40B4-BE49-F238E27FC236}">
                <a16:creationId xmlns:a16="http://schemas.microsoft.com/office/drawing/2014/main" id="{CB051D16-38FE-4FDA-9805-B1ACA4818F53}"/>
              </a:ext>
            </a:extLst>
          </p:cNvPr>
          <p:cNvSpPr>
            <a:spLocks noGrp="1"/>
          </p:cNvSpPr>
          <p:nvPr>
            <p:ph idx="1"/>
          </p:nvPr>
        </p:nvSpPr>
        <p:spPr/>
        <p:txBody>
          <a:bodyPr/>
          <a:lstStyle/>
          <a:p>
            <a:r>
              <a:rPr lang="en-US" dirty="0"/>
              <a:t>So, for the 1</a:t>
            </a:r>
            <a:r>
              <a:rPr lang="en-US" baseline="30000" dirty="0"/>
              <a:t>st</a:t>
            </a:r>
            <a:r>
              <a:rPr lang="en-US" dirty="0"/>
              <a:t> layer; it has 4 feature maps. We consider this as an image with depth 4 (like the RGB image has depth 3)</a:t>
            </a:r>
          </a:p>
          <a:p>
            <a:r>
              <a:rPr lang="en-US" dirty="0"/>
              <a:t>So, we apply 12 neurons (12 different filters) on the depth-4 layer. So, each neuron has (5x5)x4 weights (5x5 and depth 4).</a:t>
            </a:r>
          </a:p>
          <a:p>
            <a:r>
              <a:rPr lang="en-US" dirty="0"/>
              <a:t>And, at each position of the filter, the outputs from the 4 depths are summed to produce the next layer feature map. </a:t>
            </a:r>
          </a:p>
        </p:txBody>
      </p:sp>
    </p:spTree>
    <p:extLst>
      <p:ext uri="{BB962C8B-B14F-4D97-AF65-F5344CB8AC3E}">
        <p14:creationId xmlns:p14="http://schemas.microsoft.com/office/powerpoint/2010/main" val="3744543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219200"/>
            <a:ext cx="8848725" cy="552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6800221-F4E8-5DF2-D5C2-5CD715467F34}"/>
              </a:ext>
            </a:extLst>
          </p:cNvPr>
          <p:cNvPicPr>
            <a:picLocks noChangeAspect="1"/>
          </p:cNvPicPr>
          <p:nvPr/>
        </p:nvPicPr>
        <p:blipFill>
          <a:blip r:embed="rId3"/>
          <a:stretch>
            <a:fillRect/>
          </a:stretch>
        </p:blipFill>
        <p:spPr>
          <a:xfrm>
            <a:off x="136751" y="109537"/>
            <a:ext cx="9144000" cy="871732"/>
          </a:xfrm>
          <a:prstGeom prst="rect">
            <a:avLst/>
          </a:prstGeom>
        </p:spPr>
      </p:pic>
    </p:spTree>
    <p:extLst>
      <p:ext uri="{BB962C8B-B14F-4D97-AF65-F5344CB8AC3E}">
        <p14:creationId xmlns:p14="http://schemas.microsoft.com/office/powerpoint/2010/main" val="235351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a:stretch>
            <a:fillRect/>
          </a:stretch>
        </p:blipFill>
        <p:spPr bwMode="auto">
          <a:xfrm>
            <a:off x="647700" y="1219200"/>
            <a:ext cx="7848600" cy="4419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99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820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99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2848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99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75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99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620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323659" cy="1052290"/>
          </a:xfrm>
        </p:spPr>
        <p:txBody>
          <a:bodyPr/>
          <a:lstStyle/>
          <a:p>
            <a:r>
              <a:rPr lang="en-US" dirty="0"/>
              <a:t>Data Augmentation</a:t>
            </a:r>
          </a:p>
        </p:txBody>
      </p:sp>
      <p:sp>
        <p:nvSpPr>
          <p:cNvPr id="3" name="Content Placeholder 2"/>
          <p:cNvSpPr>
            <a:spLocks noGrp="1"/>
          </p:cNvSpPr>
          <p:nvPr>
            <p:ph idx="1"/>
          </p:nvPr>
        </p:nvSpPr>
        <p:spPr>
          <a:xfrm>
            <a:off x="381000" y="1295400"/>
            <a:ext cx="8247459" cy="4615822"/>
          </a:xfrm>
        </p:spPr>
        <p:txBody>
          <a:bodyPr/>
          <a:lstStyle/>
          <a:p>
            <a:r>
              <a:rPr lang="en-US" dirty="0"/>
              <a:t>Usually, a small number of examples are available for each class.</a:t>
            </a:r>
          </a:p>
          <a:p>
            <a:r>
              <a:rPr lang="en-US" dirty="0"/>
              <a:t>Also, we need the network to be robust against noise, degradation, rotations, cropping, etc.</a:t>
            </a:r>
          </a:p>
          <a:p>
            <a:r>
              <a:rPr lang="en-US" sz="2400" dirty="0"/>
              <a:t>During training, multiple image transformations can be applied: flipping of the images alongside the horizontal and vertical axis, rotation of up to 10°, zooming of up to 110%, adding of random lightning, adding noise, compression, cropping and rescaling, translation, etc.</a:t>
            </a:r>
          </a:p>
          <a:p>
            <a:r>
              <a:rPr lang="en-US" sz="2400" dirty="0"/>
              <a:t>Using augmentation has offered clear performance improvements in computer vision applications</a:t>
            </a:r>
            <a:endParaRPr lang="en-US" dirty="0"/>
          </a:p>
        </p:txBody>
      </p:sp>
    </p:spTree>
    <p:extLst>
      <p:ext uri="{BB962C8B-B14F-4D97-AF65-F5344CB8AC3E}">
        <p14:creationId xmlns:p14="http://schemas.microsoft.com/office/powerpoint/2010/main" val="3053501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a:t>Transfer Learning</a:t>
            </a:r>
          </a:p>
        </p:txBody>
      </p:sp>
      <p:sp>
        <p:nvSpPr>
          <p:cNvPr id="3" name="Content Placeholder 2"/>
          <p:cNvSpPr>
            <a:spLocks noGrp="1"/>
          </p:cNvSpPr>
          <p:nvPr>
            <p:ph idx="1"/>
          </p:nvPr>
        </p:nvSpPr>
        <p:spPr>
          <a:xfrm>
            <a:off x="457200" y="1219200"/>
            <a:ext cx="8229600" cy="5410200"/>
          </a:xfrm>
        </p:spPr>
        <p:txBody>
          <a:bodyPr/>
          <a:lstStyle/>
          <a:p>
            <a:r>
              <a:rPr lang="en-US" dirty="0"/>
              <a:t>Google, Facebook (Meta), MS and others have trained computer-vision CNN networks</a:t>
            </a:r>
          </a:p>
          <a:p>
            <a:r>
              <a:rPr lang="en-US" dirty="0"/>
              <a:t>These are trained on millions of images and thousands of classes (objects)</a:t>
            </a:r>
          </a:p>
          <a:p>
            <a:r>
              <a:rPr lang="en-US" dirty="0"/>
              <a:t>These pre-trained CNN networks are available to everyone to use for their own applications</a:t>
            </a:r>
          </a:p>
          <a:p>
            <a:r>
              <a:rPr lang="en-US" dirty="0"/>
              <a:t>We use these models like feature extractors and construct output layers on top of them.</a:t>
            </a:r>
          </a:p>
          <a:p>
            <a:r>
              <a:rPr lang="en-US" dirty="0"/>
              <a:t>Most famous are: VGG16, VGG19, Resnet50, </a:t>
            </a:r>
            <a:r>
              <a:rPr lang="en-US" dirty="0" err="1"/>
              <a:t>InceptionNet</a:t>
            </a:r>
            <a:r>
              <a:rPr lang="en-US" dirty="0"/>
              <a:t>, </a:t>
            </a:r>
            <a:r>
              <a:rPr lang="en-US" dirty="0" err="1"/>
              <a:t>MobileNet</a:t>
            </a:r>
            <a:r>
              <a:rPr lang="en-US" dirty="0"/>
              <a:t>, </a:t>
            </a:r>
            <a:r>
              <a:rPr lang="en-US" dirty="0" err="1"/>
              <a:t>AlexNet</a:t>
            </a:r>
            <a:r>
              <a:rPr lang="en-US" dirty="0"/>
              <a:t>,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99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BF8F445-076F-C75A-4E46-D81332F2D1BC}"/>
              </a:ext>
            </a:extLst>
          </p:cNvPr>
          <p:cNvSpPr txBox="1"/>
          <p:nvPr/>
        </p:nvSpPr>
        <p:spPr>
          <a:xfrm>
            <a:off x="304800" y="6324600"/>
            <a:ext cx="8686800" cy="707886"/>
          </a:xfrm>
          <a:prstGeom prst="rect">
            <a:avLst/>
          </a:prstGeom>
          <a:noFill/>
        </p:spPr>
        <p:txBody>
          <a:bodyPr wrap="square" rtlCol="0">
            <a:spAutoFit/>
          </a:bodyPr>
          <a:lstStyle/>
          <a:p>
            <a:r>
              <a:rPr lang="en-US" sz="2000" dirty="0"/>
              <a:t>Pascal VOC 2012 and COCO for object detection and semantic segmentation</a:t>
            </a:r>
          </a:p>
        </p:txBody>
      </p:sp>
    </p:spTree>
    <p:extLst>
      <p:ext uri="{BB962C8B-B14F-4D97-AF65-F5344CB8AC3E}">
        <p14:creationId xmlns:p14="http://schemas.microsoft.com/office/powerpoint/2010/main" val="3841345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1123"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1247" name="Group 127"/>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61371" name="Rectangle 251"/>
          <p:cNvSpPr>
            <a:spLocks noChangeArrowheads="1"/>
          </p:cNvSpPr>
          <p:nvPr/>
        </p:nvSpPr>
        <p:spPr bwMode="auto">
          <a:xfrm>
            <a:off x="5105400" y="2590800"/>
            <a:ext cx="365125" cy="3810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261500" name="Group 380"/>
          <p:cNvGraphicFramePr>
            <a:graphicFrameLocks noGrp="1"/>
          </p:cNvGraphicFramePr>
          <p:nvPr/>
        </p:nvGraphicFramePr>
        <p:xfrm>
          <a:off x="711200" y="2287588"/>
          <a:ext cx="3556000" cy="3471863"/>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88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261495" name="Rectangle 375"/>
          <p:cNvSpPr>
            <a:spLocks noChangeArrowheads="1"/>
          </p:cNvSpPr>
          <p:nvPr/>
        </p:nvSpPr>
        <p:spPr bwMode="auto">
          <a:xfrm>
            <a:off x="685800" y="2286000"/>
            <a:ext cx="1066800" cy="9906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sp>
        <p:nvSpPr>
          <p:cNvPr id="2425" name="Text Box 376"/>
          <p:cNvSpPr txBox="1">
            <a:spLocks noChangeArrowheads="1"/>
          </p:cNvSpPr>
          <p:nvPr/>
        </p:nvSpPr>
        <p:spPr bwMode="auto">
          <a:xfrm>
            <a:off x="7762875" y="6550025"/>
            <a:ext cx="1381125" cy="30797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defRPr/>
            </a:pPr>
            <a:r>
              <a:rPr lang="en-US" sz="1400">
                <a:solidFill>
                  <a:prstClr val="black"/>
                </a:solidFill>
                <a:latin typeface="Calibri"/>
                <a:cs typeface="Arial" charset="0"/>
              </a:rPr>
              <a:t>Credit: S. Seitz</a:t>
            </a:r>
          </a:p>
        </p:txBody>
      </p:sp>
      <p:sp>
        <p:nvSpPr>
          <p:cNvPr id="261499" name="Rectangle 379"/>
          <p:cNvSpPr>
            <a:spLocks noChangeArrowheads="1"/>
          </p:cNvSpPr>
          <p:nvPr/>
        </p:nvSpPr>
        <p:spPr bwMode="auto">
          <a:xfrm>
            <a:off x="5181600" y="2667000"/>
            <a:ext cx="152400" cy="228600"/>
          </a:xfrm>
          <a:prstGeom prst="rect">
            <a:avLst/>
          </a:prstGeom>
          <a:solidFill>
            <a:schemeClr val="bg1"/>
          </a:solidFill>
          <a:ln w="63500">
            <a:no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2050" name="Object 381"/>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name="Equation" r:id="rId4" imgW="7315200" imgH="1257300" progId="Equation.3">
                  <p:embed/>
                </p:oleObj>
              </mc:Choice>
              <mc:Fallback>
                <p:oleObj name="Equation" r:id="rId4" imgW="7315200" imgH="1257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2051"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name="Equation" r:id="rId6" imgW="7315200" imgH="4495800" progId="Equation.3">
                  <p:embed/>
                </p:oleObj>
              </mc:Choice>
              <mc:Fallback>
                <p:oleObj name="Equation" r:id="rId6" imgW="7315200" imgH="449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2052" name="Object 381"/>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name="Equation" r:id="rId8" imgW="7315200" imgH="4178300" progId="Equation.3">
                  <p:embed/>
                </p:oleObj>
              </mc:Choice>
              <mc:Fallback>
                <p:oleObj name="Equation" r:id="rId8" imgW="7315200" imgH="4178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5" name="Rectangle 16"/>
          <p:cNvSpPr txBox="1">
            <a:spLocks noChangeArrowheads="1"/>
          </p:cNvSpPr>
          <p:nvPr/>
        </p:nvSpPr>
        <p:spPr>
          <a:xfrm>
            <a:off x="457200" y="0"/>
            <a:ext cx="8229600" cy="1143000"/>
          </a:xfrm>
          <a:prstGeom prst="rect">
            <a:avLst/>
          </a:prstGeom>
          <a:noFill/>
        </p:spPr>
        <p:txBody>
          <a:bodyPr/>
          <a:lstStyle/>
          <a:p>
            <a:pPr defTabSz="457200" fontAlgn="auto">
              <a:spcBef>
                <a:spcPts val="0"/>
              </a:spcBef>
              <a:spcAft>
                <a:spcPts val="0"/>
              </a:spcAft>
              <a:defRPr/>
            </a:pPr>
            <a:r>
              <a:rPr lang="en-US" sz="3600" dirty="0">
                <a:solidFill>
                  <a:prstClr val="black"/>
                </a:solidFill>
                <a:latin typeface="Calibri"/>
              </a:rPr>
              <a:t>Image filtering</a:t>
            </a:r>
          </a:p>
        </p:txBody>
      </p:sp>
      <p:grpSp>
        <p:nvGrpSpPr>
          <p:cNvPr id="2428" name="Group 4"/>
          <p:cNvGrpSpPr>
            <a:grpSpLocks noChangeAspect="1"/>
          </p:cNvGrpSpPr>
          <p:nvPr/>
        </p:nvGrpSpPr>
        <p:grpSpPr bwMode="auto">
          <a:xfrm>
            <a:off x="7543800" y="304800"/>
            <a:ext cx="1143000" cy="973138"/>
            <a:chOff x="3799" y="2064"/>
            <a:chExt cx="1433" cy="1136"/>
          </a:xfrm>
        </p:grpSpPr>
        <p:grpSp>
          <p:nvGrpSpPr>
            <p:cNvPr id="2429" name="Group 5"/>
            <p:cNvGrpSpPr>
              <a:grpSpLocks/>
            </p:cNvGrpSpPr>
            <p:nvPr/>
          </p:nvGrpSpPr>
          <p:grpSpPr bwMode="auto">
            <a:xfrm>
              <a:off x="4080" y="2064"/>
              <a:ext cx="1152" cy="1136"/>
              <a:chOff x="144" y="144"/>
              <a:chExt cx="1152" cy="1136"/>
            </a:xfrm>
          </p:grpSpPr>
          <p:sp>
            <p:nvSpPr>
              <p:cNvPr id="2431"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2432"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2433"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2434"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2435"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2436"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2437"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2438"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2439"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2440"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2441"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2442"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2443"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2444"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2445"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2446"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2447"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grpSp>
        <p:pic>
          <p:nvPicPr>
            <p:cNvPr id="2430" name="Picture 23" descr="txp_fig"/>
            <p:cNvPicPr>
              <a:picLocks noChangeAspect="1" noChangeArrowheads="1"/>
            </p:cNvPicPr>
            <p:nvPr>
              <p:custDataLst>
                <p:tags r:id="rId1"/>
              </p:custDataLst>
            </p:nvPr>
          </p:nvPicPr>
          <p:blipFill>
            <a:blip r:embed="rId10"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aphicFrame>
        <p:nvGraphicFramePr>
          <p:cNvPr id="2053"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name="Equation" r:id="rId11" imgW="7315200" imgH="4038600" progId="Equation.3">
                  <p:embed/>
                </p:oleObj>
              </mc:Choice>
              <mc:Fallback>
                <p:oleObj name="Equation" r:id="rId11" imgW="7315200" imgH="403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defTabSz="457200" fontAlgn="auto">
              <a:spcBef>
                <a:spcPts val="0"/>
              </a:spcBef>
              <a:spcAft>
                <a:spcPts val="0"/>
              </a:spcAft>
              <a:defRPr/>
            </a:pPr>
            <a:fld id="{3CCF9EB9-FD7E-C64F-8D66-E84688B8D309}" type="slidenum">
              <a:rPr lang="en-US" smtClean="0">
                <a:solidFill>
                  <a:prstClr val="black">
                    <a:tint val="75000"/>
                  </a:prstClr>
                </a:solidFill>
                <a:latin typeface="Calibri"/>
              </a:rPr>
              <a:pPr defTabSz="457200" fontAlgn="auto">
                <a:spcBef>
                  <a:spcPts val="0"/>
                </a:spcBef>
                <a:spcAft>
                  <a:spcPts val="0"/>
                </a:spcAft>
                <a:defRPr/>
              </a:pPr>
              <a:t>3</a:t>
            </a:fld>
            <a:endParaRPr lang="en-US">
              <a:solidFill>
                <a:prstClr val="black">
                  <a:tint val="75000"/>
                </a:prstClr>
              </a:solidFill>
              <a:latin typeface="Calibri"/>
            </a:endParaRPr>
          </a:p>
        </p:txBody>
      </p:sp>
    </p:spTree>
    <p:extLst>
      <p:ext uri="{BB962C8B-B14F-4D97-AF65-F5344CB8AC3E}">
        <p14:creationId xmlns:p14="http://schemas.microsoft.com/office/powerpoint/2010/main" val="219605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4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1371"/>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614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371" grpId="0" animBg="1"/>
      <p:bldP spid="261495" grpId="0" animBg="1"/>
      <p:bldP spid="26149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24110"/>
            <a:ext cx="8686800" cy="899890"/>
          </a:xfrm>
        </p:spPr>
        <p:txBody>
          <a:bodyPr>
            <a:normAutofit/>
          </a:bodyPr>
          <a:lstStyle/>
          <a:p>
            <a:r>
              <a:rPr lang="en-US" dirty="0"/>
              <a:t>Transfer Learning Paradigms</a:t>
            </a:r>
          </a:p>
        </p:txBody>
      </p:sp>
      <p:sp>
        <p:nvSpPr>
          <p:cNvPr id="3" name="Content Placeholder 2"/>
          <p:cNvSpPr>
            <a:spLocks noGrp="1"/>
          </p:cNvSpPr>
          <p:nvPr>
            <p:ph idx="1"/>
          </p:nvPr>
        </p:nvSpPr>
        <p:spPr>
          <a:xfrm>
            <a:off x="304801" y="1447800"/>
            <a:ext cx="8323660" cy="4463422"/>
          </a:xfrm>
        </p:spPr>
        <p:txBody>
          <a:bodyPr/>
          <a:lstStyle/>
          <a:p>
            <a:pPr marL="0" indent="0">
              <a:buNone/>
            </a:pPr>
            <a:r>
              <a:rPr lang="en-US" sz="2400" dirty="0"/>
              <a:t>Pre-trained CNN models (</a:t>
            </a:r>
            <a:r>
              <a:rPr lang="en-US" sz="2400" dirty="0" err="1"/>
              <a:t>AlexNet</a:t>
            </a:r>
            <a:r>
              <a:rPr lang="en-US" sz="2400" dirty="0"/>
              <a:t>, VGG, </a:t>
            </a:r>
            <a:r>
              <a:rPr lang="en-US" sz="2400" dirty="0" err="1"/>
              <a:t>ResNet</a:t>
            </a:r>
            <a:r>
              <a:rPr lang="en-US" sz="2400" dirty="0"/>
              <a:t>, </a:t>
            </a:r>
            <a:r>
              <a:rPr lang="en-US" sz="2400" dirty="0" err="1"/>
              <a:t>DenseNet</a:t>
            </a:r>
            <a:r>
              <a:rPr lang="en-US" sz="2400" dirty="0"/>
              <a:t>, </a:t>
            </a:r>
            <a:r>
              <a:rPr lang="en-US" sz="2400" dirty="0" err="1"/>
              <a:t>InceptionNet</a:t>
            </a:r>
            <a:r>
              <a:rPr lang="en-US" sz="2400" dirty="0"/>
              <a:t>) are used with 2 different approaches: </a:t>
            </a:r>
          </a:p>
          <a:p>
            <a:pPr marL="457200" lvl="0" indent="-457200">
              <a:buClr>
                <a:srgbClr val="A53010"/>
              </a:buClr>
              <a:buFont typeface="+mj-lt"/>
              <a:buAutoNum type="alphaUcPeriod"/>
            </a:pPr>
            <a:r>
              <a:rPr lang="en-US" sz="2400" dirty="0">
                <a:solidFill>
                  <a:srgbClr val="7030A0"/>
                </a:solidFill>
              </a:rPr>
              <a:t>Fine-Tune the deep models after adding fully connected output layers and training with the new challenge data  </a:t>
            </a:r>
          </a:p>
          <a:p>
            <a:pPr marL="457200" indent="-457200">
              <a:buFont typeface="+mj-lt"/>
              <a:buAutoNum type="alphaUcPeriod"/>
            </a:pPr>
            <a:r>
              <a:rPr lang="en-US" sz="2400" dirty="0">
                <a:solidFill>
                  <a:srgbClr val="7030A0"/>
                </a:solidFill>
              </a:rPr>
              <a:t>Use pre-trained models as feature extraction and apply traditional ML techniques (LR, MLP, SVM, RF or XGBoost)</a:t>
            </a:r>
          </a:p>
          <a:p>
            <a:pPr marL="0" indent="0">
              <a:buNone/>
            </a:pPr>
            <a:endParaRPr lang="en-US" dirty="0"/>
          </a:p>
          <a:p>
            <a:endParaRPr lang="en-US" dirty="0"/>
          </a:p>
        </p:txBody>
      </p:sp>
      <p:sp>
        <p:nvSpPr>
          <p:cNvPr id="4" name="Slide Number Placeholder 3"/>
          <p:cNvSpPr>
            <a:spLocks noGrp="1"/>
          </p:cNvSpPr>
          <p:nvPr>
            <p:ph type="sldNum" sz="quarter" idx="4294967295"/>
          </p:nvPr>
        </p:nvSpPr>
        <p:spPr>
          <a:xfrm>
            <a:off x="398861" y="787785"/>
            <a:ext cx="584825"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EC04A0-CA25-4AEC-8165-8C65196E9CCD}" type="slidenum">
              <a:rPr kumimoji="0" lang="en-CA" sz="2000" b="0" i="0" u="none" strike="noStrike" kern="1200" cap="none" spc="0" normalizeH="0" baseline="0" noProof="0" smtClean="0">
                <a:ln>
                  <a:noFill/>
                </a:ln>
                <a:solidFill>
                  <a:srgbClr val="FE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CA" sz="2000" b="0" i="0" u="none" strike="noStrike" kern="1200" cap="none" spc="0" normalizeH="0" baseline="0" noProof="0">
              <a:ln>
                <a:noFill/>
              </a:ln>
              <a:solidFill>
                <a:srgbClr val="FEFFFF"/>
              </a:solidFill>
              <a:effectLst/>
              <a:uLnTx/>
              <a:uFillTx/>
              <a:latin typeface="Arial" charset="0"/>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839200" cy="1280890"/>
          </a:xfrm>
        </p:spPr>
        <p:txBody>
          <a:bodyPr/>
          <a:lstStyle/>
          <a:p>
            <a:r>
              <a:rPr lang="en-US" dirty="0"/>
              <a:t>A. Fine Tune the pre-trained model</a:t>
            </a:r>
          </a:p>
        </p:txBody>
      </p:sp>
      <p:sp>
        <p:nvSpPr>
          <p:cNvPr id="3" name="Content Placeholder 2"/>
          <p:cNvSpPr>
            <a:spLocks noGrp="1"/>
          </p:cNvSpPr>
          <p:nvPr>
            <p:ph idx="1"/>
          </p:nvPr>
        </p:nvSpPr>
        <p:spPr>
          <a:xfrm>
            <a:off x="744584" y="1323608"/>
            <a:ext cx="7701929" cy="1543879"/>
          </a:xfrm>
        </p:spPr>
        <p:txBody>
          <a:bodyPr/>
          <a:lstStyle/>
          <a:p>
            <a:pPr marL="0" indent="0">
              <a:buNone/>
            </a:pPr>
            <a:r>
              <a:rPr lang="en-US" sz="2000" b="1" dirty="0">
                <a:solidFill>
                  <a:srgbClr val="FF0000"/>
                </a:solidFill>
              </a:rPr>
              <a:t>A- Use extra output layers and fine tune the architecture to the new data (transfer learning)</a:t>
            </a:r>
          </a:p>
          <a:p>
            <a:pPr>
              <a:buNone/>
            </a:pPr>
            <a:endParaRPr lang="en-US" dirty="0"/>
          </a:p>
        </p:txBody>
      </p:sp>
      <p:sp>
        <p:nvSpPr>
          <p:cNvPr id="4" name="Slide Number Placeholder 3"/>
          <p:cNvSpPr>
            <a:spLocks noGrp="1"/>
          </p:cNvSpPr>
          <p:nvPr>
            <p:ph type="sldNum" sz="quarter" idx="4294967295"/>
          </p:nvPr>
        </p:nvSpPr>
        <p:spPr>
          <a:xfrm>
            <a:off x="398861" y="787785"/>
            <a:ext cx="584825"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EC04A0-CA25-4AEC-8165-8C65196E9CCD}" type="slidenum">
              <a:rPr kumimoji="0" lang="en-CA" sz="2000" b="0" i="0" u="none" strike="noStrike" kern="1200" cap="none" spc="0" normalizeH="0" baseline="0" noProof="0" smtClean="0">
                <a:ln>
                  <a:noFill/>
                </a:ln>
                <a:solidFill>
                  <a:srgbClr val="FE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CA" sz="2000" b="0" i="0" u="none" strike="noStrike" kern="1200" cap="none" spc="0" normalizeH="0" baseline="0" noProof="0">
              <a:ln>
                <a:noFill/>
              </a:ln>
              <a:solidFill>
                <a:srgbClr val="FEFFFF"/>
              </a:solidFill>
              <a:effectLst/>
              <a:uLnTx/>
              <a:uFillTx/>
              <a:latin typeface="Arial" charset="0"/>
              <a:ea typeface="+mn-ea"/>
              <a:cs typeface="+mn-cs"/>
            </a:endParaRPr>
          </a:p>
        </p:txBody>
      </p:sp>
      <p:pic>
        <p:nvPicPr>
          <p:cNvPr id="10" name="Picture 9">
            <a:extLst>
              <a:ext uri="{FF2B5EF4-FFF2-40B4-BE49-F238E27FC236}">
                <a16:creationId xmlns:a16="http://schemas.microsoft.com/office/drawing/2014/main" id="{11E9AC18-78F6-482E-9BD4-14D8EB14E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4" y="2704011"/>
            <a:ext cx="7916092" cy="3767810"/>
          </a:xfrm>
          <a:prstGeom prst="rect">
            <a:avLst/>
          </a:prstGeom>
        </p:spPr>
      </p:pic>
    </p:spTree>
    <p:extLst>
      <p:ext uri="{BB962C8B-B14F-4D97-AF65-F5344CB8AC3E}">
        <p14:creationId xmlns:p14="http://schemas.microsoft.com/office/powerpoint/2010/main" val="729868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c0a82ea-c8fd-42a2-854c-d00b41012aba.jpg"/>
          <p:cNvPicPr>
            <a:picLocks noChangeAspect="1"/>
          </p:cNvPicPr>
          <p:nvPr/>
        </p:nvPicPr>
        <p:blipFill>
          <a:blip r:embed="rId2"/>
          <a:stretch>
            <a:fillRect/>
          </a:stretch>
        </p:blipFill>
        <p:spPr>
          <a:xfrm>
            <a:off x="0" y="0"/>
            <a:ext cx="9144000" cy="6858000"/>
          </a:xfrm>
          <a:prstGeom prst="rect">
            <a:avLst/>
          </a:prstGeom>
        </p:spPr>
      </p:pic>
      <p:sp>
        <p:nvSpPr>
          <p:cNvPr id="2" name="TextBox 1">
            <a:extLst>
              <a:ext uri="{FF2B5EF4-FFF2-40B4-BE49-F238E27FC236}">
                <a16:creationId xmlns:a16="http://schemas.microsoft.com/office/drawing/2014/main" id="{5D663D6A-C694-4A1F-A1A1-6AB9D66B1B5A}"/>
              </a:ext>
            </a:extLst>
          </p:cNvPr>
          <p:cNvSpPr txBox="1"/>
          <p:nvPr/>
        </p:nvSpPr>
        <p:spPr>
          <a:xfrm>
            <a:off x="0" y="381000"/>
            <a:ext cx="67818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highlight>
                  <a:srgbClr val="FFFF00"/>
                </a:highlight>
                <a:uLnTx/>
                <a:uFillTx/>
                <a:latin typeface="Arial" charset="0"/>
                <a:ea typeface="+mn-ea"/>
                <a:cs typeface="+mn-cs"/>
              </a:rPr>
              <a:t>First Approach of Transfer Learning</a:t>
            </a:r>
          </a:p>
        </p:txBody>
      </p:sp>
    </p:spTree>
    <p:extLst>
      <p:ext uri="{BB962C8B-B14F-4D97-AF65-F5344CB8AC3E}">
        <p14:creationId xmlns:p14="http://schemas.microsoft.com/office/powerpoint/2010/main" val="377702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c2f02f-5002-466e-a9f2-e7361cd4f237.jpg"/>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29605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7625"/>
            <a:ext cx="8784976" cy="676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168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DC40D9-AE84-4E7A-9F7A-E1FDD591098B}"/>
              </a:ext>
            </a:extLst>
          </p:cNvPr>
          <p:cNvSpPr>
            <a:spLocks noGrp="1"/>
          </p:cNvSpPr>
          <p:nvPr>
            <p:ph type="sldNum" sz="quarter" idx="4294967295"/>
          </p:nvPr>
        </p:nvSpPr>
        <p:spPr>
          <a:xfrm>
            <a:off x="224996" y="195356"/>
            <a:ext cx="584825"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EC04A0-CA25-4AEC-8165-8C65196E9CCD}" type="slidenum">
              <a:rPr kumimoji="0" lang="en-CA" sz="2000" b="0" i="0" u="none" strike="noStrike" kern="1200" cap="none" spc="0" normalizeH="0" baseline="0" noProof="0" smtClean="0">
                <a:ln>
                  <a:noFill/>
                </a:ln>
                <a:solidFill>
                  <a:srgbClr val="FE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CA" sz="2000" b="0" i="0" u="none" strike="noStrike" kern="1200" cap="none" spc="0" normalizeH="0" baseline="0" noProof="0">
              <a:ln>
                <a:noFill/>
              </a:ln>
              <a:solidFill>
                <a:srgbClr val="FEFFFF"/>
              </a:solidFill>
              <a:effectLst/>
              <a:uLnTx/>
              <a:uFillTx/>
              <a:latin typeface="Arial" charset="0"/>
              <a:ea typeface="+mn-ea"/>
              <a:cs typeface="+mn-cs"/>
            </a:endParaRPr>
          </a:p>
        </p:txBody>
      </p:sp>
      <p:pic>
        <p:nvPicPr>
          <p:cNvPr id="4" name="Picture 3">
            <a:extLst>
              <a:ext uri="{FF2B5EF4-FFF2-40B4-BE49-F238E27FC236}">
                <a16:creationId xmlns:a16="http://schemas.microsoft.com/office/drawing/2014/main" id="{26C52A84-F650-4CC8-83BC-79F9BF6D36D8}"/>
              </a:ext>
            </a:extLst>
          </p:cNvPr>
          <p:cNvPicPr>
            <a:picLocks noChangeAspect="1"/>
          </p:cNvPicPr>
          <p:nvPr/>
        </p:nvPicPr>
        <p:blipFill>
          <a:blip r:embed="rId2"/>
          <a:stretch>
            <a:fillRect/>
          </a:stretch>
        </p:blipFill>
        <p:spPr>
          <a:xfrm>
            <a:off x="450668" y="2390504"/>
            <a:ext cx="7857309" cy="4101736"/>
          </a:xfrm>
          <a:prstGeom prst="rect">
            <a:avLst/>
          </a:prstGeom>
        </p:spPr>
      </p:pic>
      <p:sp>
        <p:nvSpPr>
          <p:cNvPr id="5" name="Content Placeholder 2">
            <a:extLst>
              <a:ext uri="{FF2B5EF4-FFF2-40B4-BE49-F238E27FC236}">
                <a16:creationId xmlns:a16="http://schemas.microsoft.com/office/drawing/2014/main" id="{C2C163B7-8552-4293-9FCC-FAD2C4013C8C}"/>
              </a:ext>
            </a:extLst>
          </p:cNvPr>
          <p:cNvSpPr txBox="1">
            <a:spLocks/>
          </p:cNvSpPr>
          <p:nvPr/>
        </p:nvSpPr>
        <p:spPr>
          <a:xfrm>
            <a:off x="1077686" y="1323611"/>
            <a:ext cx="7368827" cy="1455103"/>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base" latinLnBrk="0" hangingPunct="1">
              <a:lnSpc>
                <a:spcPct val="100000"/>
              </a:lnSpc>
              <a:spcBef>
                <a:spcPts val="1000"/>
              </a:spcBef>
              <a:spcAft>
                <a:spcPts val="0"/>
              </a:spcAft>
              <a:buClr>
                <a:srgbClr val="A53010"/>
              </a:buClr>
              <a:buSzTx/>
              <a:buFont typeface="Wingdings 3" charset="2"/>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a:ea typeface="+mn-ea"/>
                <a:cs typeface="+mn-cs"/>
              </a:rPr>
              <a:t>Have been used with 2 different approaches:</a:t>
            </a:r>
          </a:p>
          <a:p>
            <a:pPr marL="0" marR="0" lvl="0" indent="0" algn="l" defTabSz="457200" rtl="0" eaLnBrk="1" fontAlgn="base" latinLnBrk="0" hangingPunct="1">
              <a:lnSpc>
                <a:spcPct val="100000"/>
              </a:lnSpc>
              <a:spcBef>
                <a:spcPts val="1000"/>
              </a:spcBef>
              <a:spcAft>
                <a:spcPts val="0"/>
              </a:spcAft>
              <a:buClr>
                <a:srgbClr val="A53010"/>
              </a:buClr>
              <a:buSzTx/>
              <a:buFont typeface="Wingdings 3" charset="2"/>
              <a:buNone/>
              <a:tabLst/>
              <a:defRPr/>
            </a:pPr>
            <a:r>
              <a:rPr kumimoji="0" lang="en-US" sz="2000" b="1" i="0" u="none" strike="noStrike" kern="1200" cap="none" spc="0" normalizeH="0" baseline="0" noProof="0" dirty="0">
                <a:ln>
                  <a:noFill/>
                </a:ln>
                <a:solidFill>
                  <a:srgbClr val="FF0000"/>
                </a:solidFill>
                <a:effectLst/>
                <a:uLnTx/>
                <a:uFillTx/>
                <a:latin typeface="Century Gothic"/>
                <a:ea typeface="+mn-ea"/>
                <a:cs typeface="+mn-cs"/>
              </a:rPr>
              <a:t>B- Using pre-trained deep neural network models as feature extractors</a:t>
            </a:r>
          </a:p>
          <a:p>
            <a:pPr marL="0" marR="0" lvl="0" indent="0" algn="l" defTabSz="457200" rtl="0" eaLnBrk="1" fontAlgn="base" latinLnBrk="0" hangingPunct="1">
              <a:lnSpc>
                <a:spcPct val="100000"/>
              </a:lnSpc>
              <a:spcBef>
                <a:spcPts val="1000"/>
              </a:spcBef>
              <a:spcAft>
                <a:spcPts val="0"/>
              </a:spcAft>
              <a:buClr>
                <a:srgbClr val="A53010"/>
              </a:buClr>
              <a:buSzTx/>
              <a:buFont typeface="Wingdings 3" charset="2"/>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a:ea typeface="+mn-ea"/>
              <a:cs typeface="+mn-cs"/>
            </a:endParaRPr>
          </a:p>
          <a:p>
            <a:pPr marL="342900" marR="0" lvl="0" indent="-342900" algn="l" defTabSz="457200" rtl="0" eaLnBrk="1" fontAlgn="base" latinLnBrk="0" hangingPunct="1">
              <a:lnSpc>
                <a:spcPct val="100000"/>
              </a:lnSpc>
              <a:spcBef>
                <a:spcPts val="1000"/>
              </a:spcBef>
              <a:spcAft>
                <a:spcPts val="0"/>
              </a:spcAft>
              <a:buClr>
                <a:srgbClr val="A53010"/>
              </a:buClr>
              <a:buSzTx/>
              <a:buFont typeface="Wingdings 3" charset="2"/>
              <a:buChar char=""/>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a:ea typeface="+mn-ea"/>
              <a:cs typeface="+mn-cs"/>
            </a:endParaRPr>
          </a:p>
        </p:txBody>
      </p:sp>
      <p:sp>
        <p:nvSpPr>
          <p:cNvPr id="6" name="Title 1"/>
          <p:cNvSpPr txBox="1">
            <a:spLocks/>
          </p:cNvSpPr>
          <p:nvPr/>
        </p:nvSpPr>
        <p:spPr>
          <a:xfrm>
            <a:off x="152400" y="533400"/>
            <a:ext cx="8991600" cy="68580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lumMod val="85000"/>
                    <a:lumOff val="15000"/>
                  </a:prstClr>
                </a:solidFill>
                <a:effectLst/>
                <a:uLnTx/>
                <a:uFillTx/>
                <a:latin typeface="Century Gothic"/>
                <a:ea typeface="+mn-ea"/>
                <a:cs typeface="+mn-cs"/>
              </a:rPr>
              <a:t>B. Extract Deep Features and use ML</a:t>
            </a:r>
          </a:p>
        </p:txBody>
      </p:sp>
    </p:spTree>
    <p:extLst>
      <p:ext uri="{BB962C8B-B14F-4D97-AF65-F5344CB8AC3E}">
        <p14:creationId xmlns:p14="http://schemas.microsoft.com/office/powerpoint/2010/main" val="829362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16C7E0-9CC3-44E1-B7E4-2DDBC3BC0442}"/>
              </a:ext>
            </a:extLst>
          </p:cNvPr>
          <p:cNvPicPr>
            <a:picLocks noChangeAspect="1"/>
          </p:cNvPicPr>
          <p:nvPr/>
        </p:nvPicPr>
        <p:blipFill>
          <a:blip r:embed="rId2"/>
          <a:stretch>
            <a:fillRect/>
          </a:stretch>
        </p:blipFill>
        <p:spPr>
          <a:xfrm>
            <a:off x="266700" y="1343026"/>
            <a:ext cx="8610600" cy="5333999"/>
          </a:xfrm>
          <a:prstGeom prst="rect">
            <a:avLst/>
          </a:prstGeom>
        </p:spPr>
      </p:pic>
      <p:sp>
        <p:nvSpPr>
          <p:cNvPr id="3" name="TextBox 2">
            <a:extLst>
              <a:ext uri="{FF2B5EF4-FFF2-40B4-BE49-F238E27FC236}">
                <a16:creationId xmlns:a16="http://schemas.microsoft.com/office/drawing/2014/main" id="{595CF500-CC91-4CFE-B1C6-56B4111FC052}"/>
              </a:ext>
            </a:extLst>
          </p:cNvPr>
          <p:cNvSpPr txBox="1"/>
          <p:nvPr/>
        </p:nvSpPr>
        <p:spPr>
          <a:xfrm>
            <a:off x="114300" y="152400"/>
            <a:ext cx="8915400" cy="523220"/>
          </a:xfrm>
          <a:prstGeom prst="rect">
            <a:avLst/>
          </a:prstGeom>
          <a:noFill/>
        </p:spPr>
        <p:txBody>
          <a:bodyPr wrap="square" rtlCol="0">
            <a:spAutoFit/>
          </a:bodyPr>
          <a:lstStyle/>
          <a:p>
            <a:pPr algn="ctr"/>
            <a:r>
              <a:rPr lang="en-US" dirty="0"/>
              <a:t>New Trend: Vision Transformer (</a:t>
            </a:r>
            <a:r>
              <a:rPr lang="en-US" dirty="0" err="1"/>
              <a:t>ViT</a:t>
            </a:r>
            <a:r>
              <a:rPr lang="en-US" dirty="0"/>
              <a:t>)</a:t>
            </a:r>
          </a:p>
        </p:txBody>
      </p:sp>
    </p:spTree>
    <p:extLst>
      <p:ext uri="{BB962C8B-B14F-4D97-AF65-F5344CB8AC3E}">
        <p14:creationId xmlns:p14="http://schemas.microsoft.com/office/powerpoint/2010/main" val="121133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8C21C51-0C7C-AC28-B5D3-DEBEF9AC1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690563"/>
            <a:ext cx="83343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966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
          <p:cNvSpPr>
            <a:spLocks noGrp="1" noChangeArrowheads="1"/>
          </p:cNvSpPr>
          <p:nvPr>
            <p:ph type="sldNum" sz="quarter" idx="12"/>
          </p:nvPr>
        </p:nvSpPr>
        <p:spPr/>
        <p:txBody>
          <a:bodyPr/>
          <a:lstStyle/>
          <a:p>
            <a:pPr>
              <a:defRPr/>
            </a:pPr>
            <a:fld id="{E24C7EFD-6CA1-4DD3-96F0-B51D310DC65D}" type="slidenum">
              <a:rPr lang="en-GB"/>
              <a:pPr>
                <a:defRPr/>
              </a:pPr>
              <a:t>38</a:t>
            </a:fld>
            <a:endParaRPr lang="en-GB"/>
          </a:p>
        </p:txBody>
      </p:sp>
      <p:sp>
        <p:nvSpPr>
          <p:cNvPr id="4" name="Title 3"/>
          <p:cNvSpPr>
            <a:spLocks noGrp="1"/>
          </p:cNvSpPr>
          <p:nvPr>
            <p:ph type="ctrTitle"/>
          </p:nvPr>
        </p:nvSpPr>
        <p:spPr/>
        <p:txBody>
          <a:bodyPr/>
          <a:lstStyle/>
          <a:p>
            <a:pPr algn="ctr"/>
            <a:r>
              <a:rPr lang="en-US" dirty="0"/>
              <a:t>Deep Image Segmentation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91250"/>
            <a:ext cx="9144000" cy="358775"/>
          </a:xfrm>
          <a:prstGeom prst="rect">
            <a:avLst/>
          </a:prstGeom>
        </p:spPr>
        <p:txBody>
          <a:bodyPr lIns="0" tIns="50800" rIns="0" bIns="0">
            <a:spAutoFit/>
          </a:bodyPr>
          <a:lstStyle/>
          <a:p>
            <a:pPr marL="157480">
              <a:spcBef>
                <a:spcPts val="400"/>
              </a:spcBef>
              <a:tabLst>
                <a:tab pos="5411470" algn="l"/>
                <a:tab pos="7621270" algn="l"/>
              </a:tabLst>
              <a:defRPr/>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61443" name="object 4"/>
          <p:cNvSpPr>
            <a:spLocks noChangeArrowheads="1"/>
          </p:cNvSpPr>
          <p:nvPr/>
        </p:nvSpPr>
        <p:spPr bwMode="auto">
          <a:xfrm>
            <a:off x="246063" y="2133600"/>
            <a:ext cx="2006600" cy="2220913"/>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5" name="object 5"/>
          <p:cNvSpPr txBox="1"/>
          <p:nvPr/>
        </p:nvSpPr>
        <p:spPr>
          <a:xfrm>
            <a:off x="411163" y="1366838"/>
            <a:ext cx="1674812" cy="306387"/>
          </a:xfrm>
          <a:prstGeom prst="rect">
            <a:avLst/>
          </a:prstGeom>
        </p:spPr>
        <p:txBody>
          <a:bodyPr lIns="0" tIns="0" rIns="0" bIns="0">
            <a:spAutoFit/>
          </a:bodyPr>
          <a:lstStyle/>
          <a:p>
            <a:pPr marL="12700">
              <a:defRPr/>
            </a:pPr>
            <a:r>
              <a:rPr sz="2000" b="1" spc="-5" dirty="0">
                <a:latin typeface="Arial"/>
                <a:cs typeface="Arial"/>
              </a:rPr>
              <a:t>Classification</a:t>
            </a:r>
            <a:endParaRPr sz="2000">
              <a:latin typeface="Arial"/>
              <a:cs typeface="Arial"/>
            </a:endParaRPr>
          </a:p>
        </p:txBody>
      </p:sp>
      <p:sp>
        <p:nvSpPr>
          <p:cNvPr id="6" name="object 6"/>
          <p:cNvSpPr txBox="1"/>
          <p:nvPr/>
        </p:nvSpPr>
        <p:spPr>
          <a:xfrm>
            <a:off x="2486025" y="1144588"/>
            <a:ext cx="1709738" cy="615950"/>
          </a:xfrm>
          <a:prstGeom prst="rect">
            <a:avLst/>
          </a:prstGeom>
        </p:spPr>
        <p:txBody>
          <a:bodyPr lIns="0" tIns="0" rIns="0" bIns="0">
            <a:spAutoFit/>
          </a:bodyPr>
          <a:lstStyle/>
          <a:p>
            <a:pPr marL="29845">
              <a:defRPr/>
            </a:pPr>
            <a:r>
              <a:rPr sz="2000" b="1" spc="-5" dirty="0">
                <a:latin typeface="Arial"/>
                <a:cs typeface="Arial"/>
              </a:rPr>
              <a:t>Classification</a:t>
            </a:r>
            <a:endParaRPr sz="2000">
              <a:latin typeface="Arial"/>
              <a:cs typeface="Arial"/>
            </a:endParaRPr>
          </a:p>
          <a:p>
            <a:pPr marL="12700">
              <a:defRPr/>
            </a:pPr>
            <a:r>
              <a:rPr sz="2000" b="1" spc="-5" dirty="0">
                <a:latin typeface="Arial"/>
                <a:cs typeface="Arial"/>
              </a:rPr>
              <a:t>+</a:t>
            </a:r>
            <a:r>
              <a:rPr sz="2000" b="1" spc="-55" dirty="0">
                <a:latin typeface="Arial"/>
                <a:cs typeface="Arial"/>
              </a:rPr>
              <a:t> </a:t>
            </a:r>
            <a:r>
              <a:rPr sz="2000" b="1" spc="-5" dirty="0">
                <a:latin typeface="Arial"/>
                <a:cs typeface="Arial"/>
              </a:rPr>
              <a:t>Localization</a:t>
            </a:r>
            <a:endParaRPr sz="2000">
              <a:latin typeface="Arial"/>
              <a:cs typeface="Arial"/>
            </a:endParaRPr>
          </a:p>
        </p:txBody>
      </p:sp>
      <p:sp>
        <p:nvSpPr>
          <p:cNvPr id="7" name="object 7"/>
          <p:cNvSpPr txBox="1">
            <a:spLocks noGrp="1"/>
          </p:cNvSpPr>
          <p:nvPr>
            <p:ph type="title"/>
          </p:nvPr>
        </p:nvSpPr>
        <p:spPr/>
        <p:txBody>
          <a:bodyPr rtlCol="0"/>
          <a:lstStyle/>
          <a:p>
            <a:pPr marL="12700" eaLnBrk="1" fontAlgn="auto" hangingPunct="1">
              <a:spcBef>
                <a:spcPts val="0"/>
              </a:spcBef>
              <a:spcAft>
                <a:spcPts val="0"/>
              </a:spcAft>
              <a:defRPr/>
            </a:pPr>
            <a:r>
              <a:rPr spc="-5" dirty="0"/>
              <a:t>Computer Vision</a:t>
            </a:r>
            <a:r>
              <a:rPr spc="-25" dirty="0"/>
              <a:t> </a:t>
            </a:r>
            <a:r>
              <a:rPr spc="-5" dirty="0"/>
              <a:t>Tasks</a:t>
            </a:r>
          </a:p>
        </p:txBody>
      </p:sp>
      <p:sp>
        <p:nvSpPr>
          <p:cNvPr id="61447" name="object 8"/>
          <p:cNvSpPr>
            <a:spLocks noChangeArrowheads="1"/>
          </p:cNvSpPr>
          <p:nvPr/>
        </p:nvSpPr>
        <p:spPr bwMode="auto">
          <a:xfrm>
            <a:off x="2338388" y="2143125"/>
            <a:ext cx="2006600" cy="2219325"/>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61448" name="object 9"/>
          <p:cNvSpPr>
            <a:spLocks noChangeArrowheads="1"/>
          </p:cNvSpPr>
          <p:nvPr/>
        </p:nvSpPr>
        <p:spPr bwMode="auto">
          <a:xfrm>
            <a:off x="2887663" y="2166938"/>
            <a:ext cx="1019175" cy="2220912"/>
          </a:xfrm>
          <a:custGeom>
            <a:avLst/>
            <a:gdLst>
              <a:gd name="T0" fmla="*/ 0 w 1019175"/>
              <a:gd name="T1" fmla="*/ 0 h 1665604"/>
              <a:gd name="T2" fmla="*/ 1019175 w 1019175"/>
              <a:gd name="T3" fmla="*/ 1665604 h 1665604"/>
            </a:gdLst>
            <a:ahLst/>
            <a:cxnLst/>
            <a:rect l="T0" t="T1" r="T2" b="T3"/>
            <a:pathLst>
              <a:path w="1019175" h="1665604">
                <a:moveTo>
                  <a:pt x="0" y="0"/>
                </a:moveTo>
                <a:lnTo>
                  <a:pt x="1019097" y="0"/>
                </a:lnTo>
                <a:lnTo>
                  <a:pt x="1019097" y="1665406"/>
                </a:lnTo>
                <a:lnTo>
                  <a:pt x="0" y="1665406"/>
                </a:lnTo>
                <a:lnTo>
                  <a:pt x="0" y="0"/>
                </a:lnTo>
                <a:close/>
              </a:path>
            </a:pathLst>
          </a:custGeom>
          <a:noFill/>
          <a:ln w="76199">
            <a:solidFill>
              <a:srgbClr val="FF0000"/>
            </a:solidFill>
            <a:miter lim="800000"/>
            <a:headEnd/>
            <a:tailEnd/>
          </a:ln>
        </p:spPr>
        <p:txBody>
          <a:bodyPr lIns="0" tIns="0" rIns="0" bIns="0"/>
          <a:lstStyle/>
          <a:p>
            <a:endParaRPr lang="en-US"/>
          </a:p>
        </p:txBody>
      </p:sp>
      <p:sp>
        <p:nvSpPr>
          <p:cNvPr id="10" name="object 10"/>
          <p:cNvSpPr txBox="1"/>
          <p:nvPr/>
        </p:nvSpPr>
        <p:spPr>
          <a:xfrm>
            <a:off x="1003300" y="4591050"/>
            <a:ext cx="482600" cy="277813"/>
          </a:xfrm>
          <a:prstGeom prst="rect">
            <a:avLst/>
          </a:prstGeom>
        </p:spPr>
        <p:txBody>
          <a:bodyPr lIns="0" tIns="0" rIns="0" bIns="0">
            <a:spAutoFit/>
          </a:bodyPr>
          <a:lstStyle/>
          <a:p>
            <a:pPr marL="12700">
              <a:defRPr/>
            </a:pPr>
            <a:r>
              <a:rPr sz="1800" spc="-5" dirty="0">
                <a:latin typeface="Arial"/>
                <a:cs typeface="Arial"/>
              </a:rPr>
              <a:t>CAT</a:t>
            </a:r>
            <a:endParaRPr sz="1800">
              <a:latin typeface="Arial"/>
              <a:cs typeface="Arial"/>
            </a:endParaRPr>
          </a:p>
        </p:txBody>
      </p:sp>
      <p:sp>
        <p:nvSpPr>
          <p:cNvPr id="11" name="object 11"/>
          <p:cNvSpPr txBox="1"/>
          <p:nvPr/>
        </p:nvSpPr>
        <p:spPr>
          <a:xfrm>
            <a:off x="3100388" y="4591050"/>
            <a:ext cx="482600" cy="277813"/>
          </a:xfrm>
          <a:prstGeom prst="rect">
            <a:avLst/>
          </a:prstGeom>
        </p:spPr>
        <p:txBody>
          <a:bodyPr lIns="0" tIns="0" rIns="0" bIns="0">
            <a:spAutoFit/>
          </a:bodyPr>
          <a:lstStyle/>
          <a:p>
            <a:pPr marL="12700">
              <a:defRPr/>
            </a:pPr>
            <a:r>
              <a:rPr sz="1800" spc="-5" dirty="0">
                <a:latin typeface="Arial"/>
                <a:cs typeface="Arial"/>
              </a:rPr>
              <a:t>CAT</a:t>
            </a:r>
            <a:endParaRPr sz="1800">
              <a:latin typeface="Arial"/>
              <a:cs typeface="Arial"/>
            </a:endParaRPr>
          </a:p>
        </p:txBody>
      </p:sp>
      <p:sp>
        <p:nvSpPr>
          <p:cNvPr id="12" name="object 12"/>
          <p:cNvSpPr txBox="1"/>
          <p:nvPr/>
        </p:nvSpPr>
        <p:spPr>
          <a:xfrm>
            <a:off x="4595813" y="4591050"/>
            <a:ext cx="1905000" cy="277813"/>
          </a:xfrm>
          <a:prstGeom prst="rect">
            <a:avLst/>
          </a:prstGeom>
        </p:spPr>
        <p:txBody>
          <a:bodyPr lIns="0" tIns="0" rIns="0" bIns="0">
            <a:spAutoFit/>
          </a:bodyPr>
          <a:lstStyle/>
          <a:p>
            <a:pPr marL="12700">
              <a:defRPr/>
            </a:pPr>
            <a:r>
              <a:rPr sz="1800" spc="-5" dirty="0">
                <a:solidFill>
                  <a:srgbClr val="FF0000"/>
                </a:solidFill>
                <a:latin typeface="Arial"/>
                <a:cs typeface="Arial"/>
              </a:rPr>
              <a:t>CAT</a:t>
            </a:r>
            <a:r>
              <a:rPr sz="1800" spc="-5" dirty="0">
                <a:latin typeface="Arial"/>
                <a:cs typeface="Arial"/>
              </a:rPr>
              <a:t>, </a:t>
            </a:r>
            <a:r>
              <a:rPr sz="1800" spc="-5" dirty="0">
                <a:solidFill>
                  <a:srgbClr val="4985E8"/>
                </a:solidFill>
                <a:latin typeface="Arial"/>
                <a:cs typeface="Arial"/>
              </a:rPr>
              <a:t>DOG</a:t>
            </a:r>
            <a:r>
              <a:rPr sz="1800" spc="-5" dirty="0">
                <a:latin typeface="Arial"/>
                <a:cs typeface="Arial"/>
              </a:rPr>
              <a:t>,</a:t>
            </a:r>
            <a:r>
              <a:rPr sz="1800" spc="-50" dirty="0">
                <a:latin typeface="Arial"/>
                <a:cs typeface="Arial"/>
              </a:rPr>
              <a:t> </a:t>
            </a:r>
            <a:r>
              <a:rPr sz="1800" spc="-5" dirty="0">
                <a:solidFill>
                  <a:srgbClr val="00FF00"/>
                </a:solidFill>
                <a:latin typeface="Arial"/>
                <a:cs typeface="Arial"/>
              </a:rPr>
              <a:t>DUCK</a:t>
            </a:r>
            <a:endParaRPr sz="1800">
              <a:latin typeface="Arial"/>
              <a:cs typeface="Arial"/>
            </a:endParaRPr>
          </a:p>
        </p:txBody>
      </p:sp>
      <p:sp>
        <p:nvSpPr>
          <p:cNvPr id="61452" name="object 13"/>
          <p:cNvSpPr>
            <a:spLocks noChangeArrowheads="1"/>
          </p:cNvSpPr>
          <p:nvPr/>
        </p:nvSpPr>
        <p:spPr bwMode="auto">
          <a:xfrm>
            <a:off x="4430713" y="2151063"/>
            <a:ext cx="2227262" cy="2227262"/>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
        <p:nvSpPr>
          <p:cNvPr id="61453" name="object 14"/>
          <p:cNvSpPr>
            <a:spLocks noChangeArrowheads="1"/>
          </p:cNvSpPr>
          <p:nvPr/>
        </p:nvSpPr>
        <p:spPr bwMode="auto">
          <a:xfrm>
            <a:off x="4603750" y="2779713"/>
            <a:ext cx="677863" cy="1023937"/>
          </a:xfrm>
          <a:custGeom>
            <a:avLst/>
            <a:gdLst>
              <a:gd name="T0" fmla="*/ 0 w 678179"/>
              <a:gd name="T1" fmla="*/ 0 h 768350"/>
              <a:gd name="T2" fmla="*/ 678179 w 678179"/>
              <a:gd name="T3" fmla="*/ 768350 h 768350"/>
            </a:gdLst>
            <a:ahLst/>
            <a:cxnLst/>
            <a:rect l="T0" t="T1" r="T2" b="T3"/>
            <a:pathLst>
              <a:path w="678179" h="768350">
                <a:moveTo>
                  <a:pt x="0" y="0"/>
                </a:moveTo>
                <a:lnTo>
                  <a:pt x="677898" y="0"/>
                </a:lnTo>
                <a:lnTo>
                  <a:pt x="677898" y="768285"/>
                </a:lnTo>
                <a:lnTo>
                  <a:pt x="0" y="768285"/>
                </a:lnTo>
                <a:lnTo>
                  <a:pt x="0" y="0"/>
                </a:lnTo>
                <a:close/>
              </a:path>
            </a:pathLst>
          </a:custGeom>
          <a:noFill/>
          <a:ln w="38099">
            <a:solidFill>
              <a:srgbClr val="FF0000"/>
            </a:solidFill>
            <a:miter lim="800000"/>
            <a:headEnd/>
            <a:tailEnd/>
          </a:ln>
        </p:spPr>
        <p:txBody>
          <a:bodyPr lIns="0" tIns="0" rIns="0" bIns="0"/>
          <a:lstStyle/>
          <a:p>
            <a:endParaRPr lang="en-US"/>
          </a:p>
        </p:txBody>
      </p:sp>
      <p:sp>
        <p:nvSpPr>
          <p:cNvPr id="61454" name="object 15"/>
          <p:cNvSpPr>
            <a:spLocks noChangeArrowheads="1"/>
          </p:cNvSpPr>
          <p:nvPr/>
        </p:nvSpPr>
        <p:spPr bwMode="auto">
          <a:xfrm>
            <a:off x="4981575" y="2752725"/>
            <a:ext cx="566738" cy="801688"/>
          </a:xfrm>
          <a:custGeom>
            <a:avLst/>
            <a:gdLst>
              <a:gd name="T0" fmla="*/ 0 w 567054"/>
              <a:gd name="T1" fmla="*/ 0 h 601344"/>
              <a:gd name="T2" fmla="*/ 567054 w 567054"/>
              <a:gd name="T3" fmla="*/ 601344 h 601344"/>
            </a:gdLst>
            <a:ahLst/>
            <a:cxnLst/>
            <a:rect l="T0" t="T1" r="T2" b="T3"/>
            <a:pathLst>
              <a:path w="567054" h="601344">
                <a:moveTo>
                  <a:pt x="0" y="0"/>
                </a:moveTo>
                <a:lnTo>
                  <a:pt x="566848" y="0"/>
                </a:lnTo>
                <a:lnTo>
                  <a:pt x="566848" y="600833"/>
                </a:lnTo>
                <a:lnTo>
                  <a:pt x="0" y="600833"/>
                </a:lnTo>
                <a:lnTo>
                  <a:pt x="0" y="0"/>
                </a:lnTo>
                <a:close/>
              </a:path>
            </a:pathLst>
          </a:custGeom>
          <a:noFill/>
          <a:ln w="38099">
            <a:solidFill>
              <a:srgbClr val="FF0000"/>
            </a:solidFill>
            <a:miter lim="800000"/>
            <a:headEnd/>
            <a:tailEnd/>
          </a:ln>
        </p:spPr>
        <p:txBody>
          <a:bodyPr lIns="0" tIns="0" rIns="0" bIns="0"/>
          <a:lstStyle/>
          <a:p>
            <a:endParaRPr lang="en-US"/>
          </a:p>
        </p:txBody>
      </p:sp>
      <p:sp>
        <p:nvSpPr>
          <p:cNvPr id="61455" name="object 16"/>
          <p:cNvSpPr>
            <a:spLocks noChangeArrowheads="1"/>
          </p:cNvSpPr>
          <p:nvPr/>
        </p:nvSpPr>
        <p:spPr bwMode="auto">
          <a:xfrm>
            <a:off x="5410200" y="2286000"/>
            <a:ext cx="1127125" cy="1927225"/>
          </a:xfrm>
          <a:custGeom>
            <a:avLst/>
            <a:gdLst>
              <a:gd name="T0" fmla="*/ 0 w 1128395"/>
              <a:gd name="T1" fmla="*/ 0 h 1445895"/>
              <a:gd name="T2" fmla="*/ 1128395 w 1128395"/>
              <a:gd name="T3" fmla="*/ 1445895 h 1445895"/>
            </a:gdLst>
            <a:ahLst/>
            <a:cxnLst/>
            <a:rect l="T0" t="T1" r="T2" b="T3"/>
            <a:pathLst>
              <a:path w="1128395" h="1445895">
                <a:moveTo>
                  <a:pt x="0" y="0"/>
                </a:moveTo>
                <a:lnTo>
                  <a:pt x="1128097" y="0"/>
                </a:lnTo>
                <a:lnTo>
                  <a:pt x="1128097" y="1445847"/>
                </a:lnTo>
                <a:lnTo>
                  <a:pt x="0" y="1445847"/>
                </a:lnTo>
                <a:lnTo>
                  <a:pt x="0" y="0"/>
                </a:lnTo>
                <a:close/>
              </a:path>
            </a:pathLst>
          </a:custGeom>
          <a:noFill/>
          <a:ln w="38099">
            <a:solidFill>
              <a:srgbClr val="4985E8"/>
            </a:solidFill>
            <a:miter lim="800000"/>
            <a:headEnd/>
            <a:tailEnd/>
          </a:ln>
        </p:spPr>
        <p:txBody>
          <a:bodyPr lIns="0" tIns="0" rIns="0" bIns="0"/>
          <a:lstStyle/>
          <a:p>
            <a:endParaRPr lang="en-US"/>
          </a:p>
        </p:txBody>
      </p:sp>
      <p:sp>
        <p:nvSpPr>
          <p:cNvPr id="61456" name="object 17"/>
          <p:cNvSpPr>
            <a:spLocks noChangeArrowheads="1"/>
          </p:cNvSpPr>
          <p:nvPr/>
        </p:nvSpPr>
        <p:spPr bwMode="auto">
          <a:xfrm>
            <a:off x="5310188" y="3652838"/>
            <a:ext cx="352425" cy="561975"/>
          </a:xfrm>
          <a:custGeom>
            <a:avLst/>
            <a:gdLst>
              <a:gd name="T0" fmla="*/ 0 w 353695"/>
              <a:gd name="T1" fmla="*/ 0 h 421639"/>
              <a:gd name="T2" fmla="*/ 353695 w 353695"/>
              <a:gd name="T3" fmla="*/ 421639 h 421639"/>
            </a:gdLst>
            <a:ahLst/>
            <a:cxnLst/>
            <a:rect l="T0" t="T1" r="T2" b="T3"/>
            <a:pathLst>
              <a:path w="353695" h="421639">
                <a:moveTo>
                  <a:pt x="0" y="0"/>
                </a:moveTo>
                <a:lnTo>
                  <a:pt x="353149" y="0"/>
                </a:lnTo>
                <a:lnTo>
                  <a:pt x="353149" y="421099"/>
                </a:lnTo>
                <a:lnTo>
                  <a:pt x="0" y="421099"/>
                </a:lnTo>
                <a:lnTo>
                  <a:pt x="0" y="0"/>
                </a:lnTo>
                <a:close/>
              </a:path>
            </a:pathLst>
          </a:custGeom>
          <a:noFill/>
          <a:ln w="38099">
            <a:solidFill>
              <a:srgbClr val="00FF00"/>
            </a:solidFill>
            <a:miter lim="800000"/>
            <a:headEnd/>
            <a:tailEnd/>
          </a:ln>
        </p:spPr>
        <p:txBody>
          <a:bodyPr lIns="0" tIns="0" rIns="0" bIns="0"/>
          <a:lstStyle/>
          <a:p>
            <a:endParaRPr lang="en-US"/>
          </a:p>
        </p:txBody>
      </p:sp>
      <p:sp>
        <p:nvSpPr>
          <p:cNvPr id="18" name="object 18"/>
          <p:cNvSpPr txBox="1"/>
          <p:nvPr/>
        </p:nvSpPr>
        <p:spPr>
          <a:xfrm>
            <a:off x="4522788" y="1347788"/>
            <a:ext cx="2043112" cy="307975"/>
          </a:xfrm>
          <a:prstGeom prst="rect">
            <a:avLst/>
          </a:prstGeom>
        </p:spPr>
        <p:txBody>
          <a:bodyPr lIns="0" tIns="0" rIns="0" bIns="0">
            <a:spAutoFit/>
          </a:bodyPr>
          <a:lstStyle/>
          <a:p>
            <a:pPr marL="12700">
              <a:defRPr/>
            </a:pPr>
            <a:r>
              <a:rPr sz="2000" b="1" spc="-5" dirty="0">
                <a:latin typeface="Arial"/>
                <a:cs typeface="Arial"/>
              </a:rPr>
              <a:t>Object</a:t>
            </a:r>
            <a:r>
              <a:rPr sz="2000" b="1" spc="-45" dirty="0">
                <a:latin typeface="Arial"/>
                <a:cs typeface="Arial"/>
              </a:rPr>
              <a:t> </a:t>
            </a:r>
            <a:r>
              <a:rPr sz="2000" b="1" spc="-5" dirty="0">
                <a:latin typeface="Arial"/>
                <a:cs typeface="Arial"/>
              </a:rPr>
              <a:t>Detection</a:t>
            </a:r>
            <a:endParaRPr sz="2000">
              <a:latin typeface="Arial"/>
              <a:cs typeface="Arial"/>
            </a:endParaRPr>
          </a:p>
        </p:txBody>
      </p:sp>
      <p:sp>
        <p:nvSpPr>
          <p:cNvPr id="61458" name="object 19"/>
          <p:cNvSpPr>
            <a:spLocks noChangeArrowheads="1"/>
          </p:cNvSpPr>
          <p:nvPr/>
        </p:nvSpPr>
        <p:spPr bwMode="auto">
          <a:xfrm>
            <a:off x="6743700" y="2143125"/>
            <a:ext cx="2241550" cy="2243138"/>
          </a:xfrm>
          <a:prstGeom prst="rect">
            <a:avLst/>
          </a:prstGeom>
          <a:blipFill dpi="0" rotWithShape="1">
            <a:blip r:embed="rId4"/>
            <a:srcRect/>
            <a:stretch>
              <a:fillRect/>
            </a:stretch>
          </a:blipFill>
          <a:ln w="9525">
            <a:noFill/>
            <a:miter lim="800000"/>
            <a:headEnd/>
            <a:tailEnd/>
          </a:ln>
        </p:spPr>
        <p:txBody>
          <a:bodyPr lIns="0" tIns="0" rIns="0" bIns="0"/>
          <a:lstStyle/>
          <a:p>
            <a:endParaRPr lang="en-US"/>
          </a:p>
        </p:txBody>
      </p:sp>
      <p:sp>
        <p:nvSpPr>
          <p:cNvPr id="61459" name="object 20"/>
          <p:cNvSpPr>
            <a:spLocks noChangeArrowheads="1"/>
          </p:cNvSpPr>
          <p:nvPr/>
        </p:nvSpPr>
        <p:spPr bwMode="auto">
          <a:xfrm>
            <a:off x="6921500" y="2773363"/>
            <a:ext cx="682625" cy="969962"/>
          </a:xfrm>
          <a:custGeom>
            <a:avLst/>
            <a:gdLst>
              <a:gd name="T0" fmla="*/ 0 w 681990"/>
              <a:gd name="T1" fmla="*/ 0 h 726439"/>
              <a:gd name="T2" fmla="*/ 681990 w 681990"/>
              <a:gd name="T3" fmla="*/ 726439 h 726439"/>
            </a:gdLst>
            <a:ahLst/>
            <a:cxnLst/>
            <a:rect l="T0" t="T1" r="T2" b="T3"/>
            <a:pathLst>
              <a:path w="681990" h="726439">
                <a:moveTo>
                  <a:pt x="263924" y="131962"/>
                </a:moveTo>
                <a:lnTo>
                  <a:pt x="185399" y="56557"/>
                </a:lnTo>
                <a:lnTo>
                  <a:pt x="131974" y="81692"/>
                </a:lnTo>
                <a:lnTo>
                  <a:pt x="144524" y="273354"/>
                </a:lnTo>
                <a:lnTo>
                  <a:pt x="179099" y="377054"/>
                </a:lnTo>
                <a:lnTo>
                  <a:pt x="109974" y="307921"/>
                </a:lnTo>
                <a:lnTo>
                  <a:pt x="15724" y="399044"/>
                </a:lnTo>
                <a:lnTo>
                  <a:pt x="0" y="521568"/>
                </a:lnTo>
                <a:lnTo>
                  <a:pt x="160249" y="584418"/>
                </a:lnTo>
                <a:lnTo>
                  <a:pt x="229374" y="725818"/>
                </a:lnTo>
                <a:lnTo>
                  <a:pt x="681823" y="719518"/>
                </a:lnTo>
                <a:lnTo>
                  <a:pt x="678673" y="640968"/>
                </a:lnTo>
                <a:lnTo>
                  <a:pt x="590698" y="565568"/>
                </a:lnTo>
                <a:lnTo>
                  <a:pt x="615848" y="499593"/>
                </a:lnTo>
                <a:lnTo>
                  <a:pt x="549873" y="405316"/>
                </a:lnTo>
                <a:lnTo>
                  <a:pt x="471324" y="0"/>
                </a:lnTo>
                <a:lnTo>
                  <a:pt x="392749" y="3144"/>
                </a:lnTo>
                <a:lnTo>
                  <a:pt x="367624" y="106827"/>
                </a:lnTo>
                <a:lnTo>
                  <a:pt x="263924" y="131962"/>
                </a:lnTo>
                <a:close/>
              </a:path>
            </a:pathLst>
          </a:custGeom>
          <a:noFill/>
          <a:ln w="28574">
            <a:solidFill>
              <a:srgbClr val="FF0000"/>
            </a:solidFill>
            <a:miter lim="800000"/>
            <a:headEnd/>
            <a:tailEnd/>
          </a:ln>
        </p:spPr>
        <p:txBody>
          <a:bodyPr lIns="0" tIns="0" rIns="0" bIns="0"/>
          <a:lstStyle/>
          <a:p>
            <a:endParaRPr lang="en-US"/>
          </a:p>
        </p:txBody>
      </p:sp>
      <p:sp>
        <p:nvSpPr>
          <p:cNvPr id="61460" name="object 21"/>
          <p:cNvSpPr>
            <a:spLocks noChangeArrowheads="1"/>
          </p:cNvSpPr>
          <p:nvPr/>
        </p:nvSpPr>
        <p:spPr bwMode="auto">
          <a:xfrm>
            <a:off x="7389813" y="2727325"/>
            <a:ext cx="427037" cy="781050"/>
          </a:xfrm>
          <a:custGeom>
            <a:avLst/>
            <a:gdLst>
              <a:gd name="T0" fmla="*/ 0 w 427354"/>
              <a:gd name="T1" fmla="*/ 0 h 584835"/>
              <a:gd name="T2" fmla="*/ 427354 w 427354"/>
              <a:gd name="T3" fmla="*/ 584835 h 584835"/>
            </a:gdLst>
            <a:ahLst/>
            <a:cxnLst/>
            <a:rect l="T0" t="T1" r="T2" b="T3"/>
            <a:pathLst>
              <a:path w="427354" h="584835">
                <a:moveTo>
                  <a:pt x="122524" y="97409"/>
                </a:moveTo>
                <a:lnTo>
                  <a:pt x="210499" y="84834"/>
                </a:lnTo>
                <a:lnTo>
                  <a:pt x="276499" y="0"/>
                </a:lnTo>
                <a:lnTo>
                  <a:pt x="311049" y="6287"/>
                </a:lnTo>
                <a:lnTo>
                  <a:pt x="336174" y="147679"/>
                </a:lnTo>
                <a:lnTo>
                  <a:pt x="336174" y="311064"/>
                </a:lnTo>
                <a:lnTo>
                  <a:pt x="389624" y="443026"/>
                </a:lnTo>
                <a:lnTo>
                  <a:pt x="427299" y="540433"/>
                </a:lnTo>
                <a:lnTo>
                  <a:pt x="298499" y="565583"/>
                </a:lnTo>
                <a:lnTo>
                  <a:pt x="131949" y="584408"/>
                </a:lnTo>
                <a:lnTo>
                  <a:pt x="147674" y="537283"/>
                </a:lnTo>
                <a:lnTo>
                  <a:pt x="84824" y="449314"/>
                </a:lnTo>
                <a:lnTo>
                  <a:pt x="0" y="62844"/>
                </a:lnTo>
                <a:lnTo>
                  <a:pt x="122524" y="97409"/>
                </a:lnTo>
                <a:close/>
              </a:path>
            </a:pathLst>
          </a:custGeom>
          <a:noFill/>
          <a:ln w="38099">
            <a:solidFill>
              <a:srgbClr val="FF0000"/>
            </a:solidFill>
            <a:miter lim="800000"/>
            <a:headEnd/>
            <a:tailEnd/>
          </a:ln>
        </p:spPr>
        <p:txBody>
          <a:bodyPr lIns="0" tIns="0" rIns="0" bIns="0"/>
          <a:lstStyle/>
          <a:p>
            <a:endParaRPr lang="en-US"/>
          </a:p>
        </p:txBody>
      </p:sp>
      <p:sp>
        <p:nvSpPr>
          <p:cNvPr id="61461" name="object 22"/>
          <p:cNvSpPr>
            <a:spLocks noChangeArrowheads="1"/>
          </p:cNvSpPr>
          <p:nvPr/>
        </p:nvSpPr>
        <p:spPr bwMode="auto">
          <a:xfrm>
            <a:off x="7751763" y="2271713"/>
            <a:ext cx="1052512" cy="1885950"/>
          </a:xfrm>
          <a:custGeom>
            <a:avLst/>
            <a:gdLst>
              <a:gd name="T0" fmla="*/ 0 w 1052829"/>
              <a:gd name="T1" fmla="*/ 0 h 1414145"/>
              <a:gd name="T2" fmla="*/ 1052829 w 1052829"/>
              <a:gd name="T3" fmla="*/ 1414145 h 1414145"/>
            </a:gdLst>
            <a:ahLst/>
            <a:cxnLst/>
            <a:rect l="T0" t="T1" r="T2" b="T3"/>
            <a:pathLst>
              <a:path w="1052829" h="1414145">
                <a:moveTo>
                  <a:pt x="364474" y="0"/>
                </a:moveTo>
                <a:lnTo>
                  <a:pt x="694398" y="100539"/>
                </a:lnTo>
                <a:lnTo>
                  <a:pt x="776073" y="351904"/>
                </a:lnTo>
                <a:lnTo>
                  <a:pt x="688123" y="487011"/>
                </a:lnTo>
                <a:lnTo>
                  <a:pt x="1052572" y="1137407"/>
                </a:lnTo>
                <a:lnTo>
                  <a:pt x="992897" y="1363632"/>
                </a:lnTo>
                <a:lnTo>
                  <a:pt x="452449" y="1413907"/>
                </a:lnTo>
                <a:lnTo>
                  <a:pt x="241949" y="1344782"/>
                </a:lnTo>
                <a:lnTo>
                  <a:pt x="65974" y="1247382"/>
                </a:lnTo>
                <a:lnTo>
                  <a:pt x="141399" y="860908"/>
                </a:lnTo>
                <a:lnTo>
                  <a:pt x="72274" y="716383"/>
                </a:lnTo>
                <a:lnTo>
                  <a:pt x="150824" y="496441"/>
                </a:lnTo>
                <a:lnTo>
                  <a:pt x="0" y="336199"/>
                </a:lnTo>
                <a:lnTo>
                  <a:pt x="207374" y="6287"/>
                </a:lnTo>
                <a:lnTo>
                  <a:pt x="364474" y="0"/>
                </a:lnTo>
                <a:close/>
              </a:path>
            </a:pathLst>
          </a:custGeom>
          <a:noFill/>
          <a:ln w="38099">
            <a:solidFill>
              <a:srgbClr val="4985E8"/>
            </a:solidFill>
            <a:miter lim="800000"/>
            <a:headEnd/>
            <a:tailEnd/>
          </a:ln>
        </p:spPr>
        <p:txBody>
          <a:bodyPr lIns="0" tIns="0" rIns="0" bIns="0"/>
          <a:lstStyle/>
          <a:p>
            <a:endParaRPr lang="en-US"/>
          </a:p>
        </p:txBody>
      </p:sp>
      <p:sp>
        <p:nvSpPr>
          <p:cNvPr id="61462" name="object 23"/>
          <p:cNvSpPr>
            <a:spLocks noChangeArrowheads="1"/>
          </p:cNvSpPr>
          <p:nvPr/>
        </p:nvSpPr>
        <p:spPr bwMode="auto">
          <a:xfrm>
            <a:off x="7659688" y="3713163"/>
            <a:ext cx="327025" cy="452437"/>
          </a:xfrm>
          <a:custGeom>
            <a:avLst/>
            <a:gdLst>
              <a:gd name="T0" fmla="*/ 0 w 327025"/>
              <a:gd name="T1" fmla="*/ 0 h 339725"/>
              <a:gd name="T2" fmla="*/ 327025 w 327025"/>
              <a:gd name="T3" fmla="*/ 339725 h 339725"/>
            </a:gdLst>
            <a:ahLst/>
            <a:cxnLst/>
            <a:rect l="T0" t="T1" r="T2" b="T3"/>
            <a:pathLst>
              <a:path w="327025" h="339725">
                <a:moveTo>
                  <a:pt x="0" y="295349"/>
                </a:moveTo>
                <a:lnTo>
                  <a:pt x="69124" y="160249"/>
                </a:lnTo>
                <a:lnTo>
                  <a:pt x="34574" y="100549"/>
                </a:lnTo>
                <a:lnTo>
                  <a:pt x="75424" y="0"/>
                </a:lnTo>
                <a:lnTo>
                  <a:pt x="194824" y="0"/>
                </a:lnTo>
                <a:lnTo>
                  <a:pt x="219949" y="97399"/>
                </a:lnTo>
                <a:lnTo>
                  <a:pt x="188524" y="169674"/>
                </a:lnTo>
                <a:lnTo>
                  <a:pt x="248224" y="191674"/>
                </a:lnTo>
                <a:lnTo>
                  <a:pt x="295349" y="169674"/>
                </a:lnTo>
                <a:lnTo>
                  <a:pt x="326774" y="248224"/>
                </a:lnTo>
                <a:lnTo>
                  <a:pt x="241949" y="339324"/>
                </a:lnTo>
                <a:lnTo>
                  <a:pt x="0" y="295349"/>
                </a:lnTo>
                <a:close/>
              </a:path>
            </a:pathLst>
          </a:custGeom>
          <a:noFill/>
          <a:ln w="38099">
            <a:solidFill>
              <a:srgbClr val="00FF00"/>
            </a:solidFill>
            <a:miter lim="800000"/>
            <a:headEnd/>
            <a:tailEnd/>
          </a:ln>
        </p:spPr>
        <p:txBody>
          <a:bodyPr lIns="0" tIns="0" rIns="0" bIns="0"/>
          <a:lstStyle/>
          <a:p>
            <a:endParaRPr lang="en-US"/>
          </a:p>
        </p:txBody>
      </p:sp>
      <p:sp>
        <p:nvSpPr>
          <p:cNvPr id="61463" name="object 24"/>
          <p:cNvSpPr txBox="1">
            <a:spLocks noChangeArrowheads="1"/>
          </p:cNvSpPr>
          <p:nvPr/>
        </p:nvSpPr>
        <p:spPr bwMode="auto">
          <a:xfrm>
            <a:off x="7005638" y="1144588"/>
            <a:ext cx="1703387" cy="615950"/>
          </a:xfrm>
          <a:prstGeom prst="rect">
            <a:avLst/>
          </a:prstGeom>
          <a:noFill/>
          <a:ln w="9525">
            <a:noFill/>
            <a:miter lim="800000"/>
            <a:headEnd/>
            <a:tailEnd/>
          </a:ln>
        </p:spPr>
        <p:txBody>
          <a:bodyPr lIns="0" tIns="0" rIns="0" bIns="0">
            <a:spAutoFit/>
          </a:bodyPr>
          <a:lstStyle/>
          <a:p>
            <a:pPr marL="12700" indent="323850"/>
            <a:r>
              <a:rPr lang="en-US" sz="2000" b="1">
                <a:latin typeface="Arial" pitchFamily="34" charset="0"/>
                <a:cs typeface="Arial" pitchFamily="34" charset="0"/>
              </a:rPr>
              <a:t>Instance  Segmentation</a:t>
            </a:r>
            <a:endParaRPr lang="en-US" sz="2000">
              <a:latin typeface="Arial" pitchFamily="34" charset="0"/>
              <a:cs typeface="Arial" pitchFamily="34" charset="0"/>
            </a:endParaRPr>
          </a:p>
        </p:txBody>
      </p:sp>
      <p:sp>
        <p:nvSpPr>
          <p:cNvPr id="25" name="object 25"/>
          <p:cNvSpPr txBox="1"/>
          <p:nvPr/>
        </p:nvSpPr>
        <p:spPr>
          <a:xfrm>
            <a:off x="6911975" y="4570413"/>
            <a:ext cx="1905000" cy="276225"/>
          </a:xfrm>
          <a:prstGeom prst="rect">
            <a:avLst/>
          </a:prstGeom>
        </p:spPr>
        <p:txBody>
          <a:bodyPr lIns="0" tIns="0" rIns="0" bIns="0">
            <a:spAutoFit/>
          </a:bodyPr>
          <a:lstStyle/>
          <a:p>
            <a:pPr marL="12700">
              <a:defRPr/>
            </a:pPr>
            <a:r>
              <a:rPr sz="1800" spc="-5" dirty="0">
                <a:solidFill>
                  <a:srgbClr val="FF0000"/>
                </a:solidFill>
                <a:latin typeface="Arial"/>
                <a:cs typeface="Arial"/>
              </a:rPr>
              <a:t>CAT</a:t>
            </a:r>
            <a:r>
              <a:rPr sz="1800" spc="-5" dirty="0">
                <a:latin typeface="Arial"/>
                <a:cs typeface="Arial"/>
              </a:rPr>
              <a:t>, </a:t>
            </a:r>
            <a:r>
              <a:rPr sz="1800" spc="-5" dirty="0">
                <a:solidFill>
                  <a:srgbClr val="4985E8"/>
                </a:solidFill>
                <a:latin typeface="Arial"/>
                <a:cs typeface="Arial"/>
              </a:rPr>
              <a:t>DOG</a:t>
            </a:r>
            <a:r>
              <a:rPr sz="1800" spc="-5" dirty="0">
                <a:latin typeface="Arial"/>
                <a:cs typeface="Arial"/>
              </a:rPr>
              <a:t>,</a:t>
            </a:r>
            <a:r>
              <a:rPr sz="1800" spc="-50" dirty="0">
                <a:latin typeface="Arial"/>
                <a:cs typeface="Arial"/>
              </a:rPr>
              <a:t> </a:t>
            </a:r>
            <a:r>
              <a:rPr sz="1800" spc="-5" dirty="0">
                <a:solidFill>
                  <a:srgbClr val="00FF00"/>
                </a:solidFill>
                <a:latin typeface="Arial"/>
                <a:cs typeface="Arial"/>
              </a:rPr>
              <a:t>DUCK</a:t>
            </a:r>
            <a:endParaRPr sz="1800">
              <a:latin typeface="Arial"/>
              <a:cs typeface="Arial"/>
            </a:endParaRPr>
          </a:p>
        </p:txBody>
      </p:sp>
      <p:sp>
        <p:nvSpPr>
          <p:cNvPr id="61465" name="object 26"/>
          <p:cNvSpPr>
            <a:spLocks noChangeArrowheads="1"/>
          </p:cNvSpPr>
          <p:nvPr/>
        </p:nvSpPr>
        <p:spPr bwMode="auto">
          <a:xfrm>
            <a:off x="231775" y="5129213"/>
            <a:ext cx="4143375" cy="495300"/>
          </a:xfrm>
          <a:prstGeom prst="rect">
            <a:avLst/>
          </a:prstGeom>
          <a:blipFill dpi="0" rotWithShape="1">
            <a:blip r:embed="rId5"/>
            <a:srcRect/>
            <a:stretch>
              <a:fillRect/>
            </a:stretch>
          </a:blipFill>
          <a:ln w="9525">
            <a:noFill/>
            <a:miter lim="800000"/>
            <a:headEnd/>
            <a:tailEnd/>
          </a:ln>
        </p:spPr>
        <p:txBody>
          <a:bodyPr lIns="0" tIns="0" rIns="0" bIns="0"/>
          <a:lstStyle/>
          <a:p>
            <a:endParaRPr lang="en-US"/>
          </a:p>
        </p:txBody>
      </p:sp>
      <p:sp>
        <p:nvSpPr>
          <p:cNvPr id="27" name="object 27"/>
          <p:cNvSpPr txBox="1"/>
          <p:nvPr/>
        </p:nvSpPr>
        <p:spPr>
          <a:xfrm>
            <a:off x="1765300" y="5716588"/>
            <a:ext cx="1042988" cy="215900"/>
          </a:xfrm>
          <a:prstGeom prst="rect">
            <a:avLst/>
          </a:prstGeom>
        </p:spPr>
        <p:txBody>
          <a:bodyPr lIns="0" tIns="0" rIns="0" bIns="0">
            <a:spAutoFit/>
          </a:bodyPr>
          <a:lstStyle/>
          <a:p>
            <a:pPr marL="12700">
              <a:defRPr/>
            </a:pPr>
            <a:r>
              <a:rPr sz="1400" spc="-5" dirty="0">
                <a:latin typeface="Arial"/>
                <a:cs typeface="Arial"/>
              </a:rPr>
              <a:t>Single</a:t>
            </a:r>
            <a:r>
              <a:rPr sz="1400" spc="-50" dirty="0">
                <a:latin typeface="Arial"/>
                <a:cs typeface="Arial"/>
              </a:rPr>
              <a:t> </a:t>
            </a:r>
            <a:r>
              <a:rPr sz="1400" spc="-5" dirty="0">
                <a:latin typeface="Arial"/>
                <a:cs typeface="Arial"/>
              </a:rPr>
              <a:t>object</a:t>
            </a:r>
            <a:endParaRPr sz="1400">
              <a:latin typeface="Arial"/>
              <a:cs typeface="Arial"/>
            </a:endParaRPr>
          </a:p>
        </p:txBody>
      </p:sp>
      <p:sp>
        <p:nvSpPr>
          <p:cNvPr id="61467" name="object 28"/>
          <p:cNvSpPr>
            <a:spLocks noChangeArrowheads="1"/>
          </p:cNvSpPr>
          <p:nvPr/>
        </p:nvSpPr>
        <p:spPr bwMode="auto">
          <a:xfrm>
            <a:off x="4505325" y="5129213"/>
            <a:ext cx="4454525" cy="495300"/>
          </a:xfrm>
          <a:prstGeom prst="rect">
            <a:avLst/>
          </a:prstGeom>
          <a:blipFill dpi="0" rotWithShape="1">
            <a:blip r:embed="rId6"/>
            <a:srcRect/>
            <a:stretch>
              <a:fillRect/>
            </a:stretch>
          </a:blipFill>
          <a:ln w="9525">
            <a:noFill/>
            <a:miter lim="800000"/>
            <a:headEnd/>
            <a:tailEnd/>
          </a:ln>
        </p:spPr>
        <p:txBody>
          <a:bodyPr lIns="0" tIns="0" rIns="0" bIns="0"/>
          <a:lstStyle/>
          <a:p>
            <a:endParaRPr lang="en-US"/>
          </a:p>
        </p:txBody>
      </p:sp>
      <p:sp>
        <p:nvSpPr>
          <p:cNvPr id="29" name="object 29"/>
          <p:cNvSpPr txBox="1"/>
          <p:nvPr/>
        </p:nvSpPr>
        <p:spPr>
          <a:xfrm>
            <a:off x="6084888" y="5700713"/>
            <a:ext cx="1250950" cy="215900"/>
          </a:xfrm>
          <a:prstGeom prst="rect">
            <a:avLst/>
          </a:prstGeom>
        </p:spPr>
        <p:txBody>
          <a:bodyPr lIns="0" tIns="0" rIns="0" bIns="0">
            <a:spAutoFit/>
          </a:bodyPr>
          <a:lstStyle/>
          <a:p>
            <a:pPr marL="12700">
              <a:defRPr/>
            </a:pPr>
            <a:r>
              <a:rPr sz="1400" spc="-5" dirty="0">
                <a:latin typeface="Arial"/>
                <a:cs typeface="Arial"/>
              </a:rPr>
              <a:t>Multiple</a:t>
            </a:r>
            <a:r>
              <a:rPr sz="1400" spc="-35" dirty="0">
                <a:latin typeface="Arial"/>
                <a:cs typeface="Arial"/>
              </a:rPr>
              <a:t> </a:t>
            </a:r>
            <a:r>
              <a:rPr sz="1400" spc="-5" dirty="0">
                <a:latin typeface="Arial"/>
                <a:cs typeface="Arial"/>
              </a:rPr>
              <a:t>objects</a:t>
            </a:r>
            <a:endParaRPr sz="1400">
              <a:latin typeface="Arial"/>
              <a:cs typeface="Arial"/>
            </a:endParaRPr>
          </a:p>
        </p:txBody>
      </p:sp>
      <p:sp>
        <p:nvSpPr>
          <p:cNvPr id="30" name="object 30"/>
          <p:cNvSpPr txBox="1"/>
          <p:nvPr/>
        </p:nvSpPr>
        <p:spPr>
          <a:xfrm>
            <a:off x="5399088" y="6305550"/>
            <a:ext cx="1238250" cy="269875"/>
          </a:xfrm>
          <a:prstGeom prst="rect">
            <a:avLst/>
          </a:prstGeom>
        </p:spPr>
        <p:txBody>
          <a:bodyPr lIns="0" tIns="0" rIns="0" bIns="0">
            <a:spAutoFit/>
          </a:bodyPr>
          <a:lstStyle/>
          <a:p>
            <a:pPr marL="12700">
              <a:lnSpc>
                <a:spcPts val="2120"/>
              </a:lnSpc>
              <a:defRPr/>
            </a:pPr>
            <a:r>
              <a:rPr sz="2000" spc="-5" dirty="0">
                <a:solidFill>
                  <a:srgbClr val="FFFFFF"/>
                </a:solidFill>
                <a:latin typeface="Arial"/>
                <a:cs typeface="Arial"/>
              </a:rPr>
              <a:t>Lecture 8</a:t>
            </a:r>
            <a:r>
              <a:rPr sz="2000" spc="-7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31" name="object 31"/>
          <p:cNvSpPr>
            <a:spLocks noGrp="1"/>
          </p:cNvSpPr>
          <p:nvPr>
            <p:ph type="ftr" sz="quarter" idx="10"/>
          </p:nvPr>
        </p:nvSpPr>
        <p:spPr/>
        <p:txBody>
          <a:bodyPr rtlCol="0"/>
          <a:lstStyle/>
          <a:p>
            <a:pPr marL="12700">
              <a:lnSpc>
                <a:spcPts val="2120"/>
              </a:lnSpc>
              <a:defRPr/>
            </a:pPr>
            <a:r>
              <a:rPr spc="-5" dirty="0">
                <a:latin typeface="Arial"/>
                <a:cs typeface="Arial"/>
              </a:rPr>
              <a:t>1 Feb</a:t>
            </a:r>
            <a:r>
              <a:rPr spc="-70" dirty="0">
                <a:latin typeface="Arial"/>
                <a:cs typeface="Arial"/>
              </a:rPr>
              <a:t> </a:t>
            </a:r>
            <a:r>
              <a:rPr spc="-5" dirty="0">
                <a:latin typeface="Arial"/>
                <a:cs typeface="Arial"/>
              </a:rPr>
              <a:t>2016</a:t>
            </a:r>
          </a:p>
        </p:txBody>
      </p:sp>
      <p:sp>
        <p:nvSpPr>
          <p:cNvPr id="32" name="object 32"/>
          <p:cNvSpPr>
            <a:spLocks noGrp="1"/>
          </p:cNvSpPr>
          <p:nvPr>
            <p:ph type="dt" sz="quarter" idx="11"/>
          </p:nvPr>
        </p:nvSpPr>
        <p:spPr/>
        <p:txBody>
          <a:bodyPr rtlCol="0"/>
          <a:lstStyle/>
          <a:p>
            <a:pPr marL="12700">
              <a:lnSpc>
                <a:spcPts val="1920"/>
              </a:lnSpc>
              <a:defRPr/>
            </a:pPr>
            <a:r>
              <a:rPr spc="-5" dirty="0">
                <a:latin typeface="Arial"/>
                <a:cs typeface="Arial"/>
              </a:rPr>
              <a:t>Fei-Fei Li &amp; Andrej Karpathy &amp; Justin</a:t>
            </a:r>
            <a:r>
              <a:rPr spc="65" dirty="0">
                <a:latin typeface="Arial"/>
                <a:cs typeface="Arial"/>
              </a:rPr>
              <a:t> </a:t>
            </a:r>
            <a:r>
              <a:rPr spc="-5" dirty="0">
                <a:latin typeface="Arial"/>
                <a:cs typeface="Arial"/>
              </a:rPr>
              <a:t>Johnson</a:t>
            </a:r>
          </a:p>
        </p:txBody>
      </p:sp>
      <p:sp>
        <p:nvSpPr>
          <p:cNvPr id="33" name="object 33"/>
          <p:cNvSpPr txBox="1"/>
          <p:nvPr/>
        </p:nvSpPr>
        <p:spPr>
          <a:xfrm>
            <a:off x="6811963" y="6316663"/>
            <a:ext cx="166687" cy="269875"/>
          </a:xfrm>
          <a:prstGeom prst="rect">
            <a:avLst/>
          </a:prstGeom>
        </p:spPr>
        <p:txBody>
          <a:bodyPr lIns="0" tIns="0" rIns="0" bIns="0">
            <a:spAutoFit/>
          </a:bodyPr>
          <a:lstStyle/>
          <a:p>
            <a:pPr marL="12700">
              <a:lnSpc>
                <a:spcPts val="2120"/>
              </a:lnSpc>
              <a:defRPr/>
            </a:pPr>
            <a:r>
              <a:rPr sz="2000" spc="-5" dirty="0">
                <a:solidFill>
                  <a:srgbClr val="FFFFFF"/>
                </a:solidFill>
                <a:latin typeface="Arial"/>
                <a:cs typeface="Arial"/>
              </a:rPr>
              <a:t>8</a:t>
            </a:r>
            <a:endParaRPr sz="20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3171"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3295" name="Group 127"/>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324" name="Rectangle 251"/>
          <p:cNvSpPr>
            <a:spLocks noChangeArrowheads="1"/>
          </p:cNvSpPr>
          <p:nvPr/>
        </p:nvSpPr>
        <p:spPr bwMode="auto">
          <a:xfrm>
            <a:off x="5410200" y="2590800"/>
            <a:ext cx="381000" cy="3810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263420" name="Group 252"/>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3448" name="Rectangle 375"/>
          <p:cNvSpPr>
            <a:spLocks noChangeArrowheads="1"/>
          </p:cNvSpPr>
          <p:nvPr/>
        </p:nvSpPr>
        <p:spPr bwMode="auto">
          <a:xfrm>
            <a:off x="1066800" y="2286000"/>
            <a:ext cx="1066800" cy="9906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3074"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name="Equation" r:id="rId4" imgW="7315200" imgH="4495800" progId="Equation.3">
                  <p:embed/>
                </p:oleObj>
              </mc:Choice>
              <mc:Fallback>
                <p:oleObj name="Equation" r:id="rId4" imgW="7315200" imgH="449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3075" name="Object 381"/>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name="Equation" r:id="rId6" imgW="7315200" imgH="4178300" progId="Equation.3">
                  <p:embed/>
                </p:oleObj>
              </mc:Choice>
              <mc:Fallback>
                <p:oleObj name="Equation" r:id="rId6" imgW="7315200" imgH="417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449" name="Rectangle 16"/>
          <p:cNvSpPr txBox="1">
            <a:spLocks noChangeArrowheads="1"/>
          </p:cNvSpPr>
          <p:nvPr/>
        </p:nvSpPr>
        <p:spPr bwMode="auto">
          <a:xfrm>
            <a:off x="457200" y="0"/>
            <a:ext cx="8229600" cy="1143000"/>
          </a:xfrm>
          <a:prstGeom prst="rect">
            <a:avLst/>
          </a:prstGeom>
          <a:noFill/>
          <a:ln w="9525">
            <a:noFill/>
            <a:miter lim="800000"/>
            <a:headEnd/>
            <a:tailEnd/>
          </a:ln>
        </p:spPr>
        <p:txBody>
          <a:bodyPr/>
          <a:lstStyle/>
          <a:p>
            <a:pPr defTabSz="457200" fontAlgn="auto">
              <a:spcBef>
                <a:spcPts val="0"/>
              </a:spcBef>
              <a:spcAft>
                <a:spcPts val="0"/>
              </a:spcAft>
              <a:defRPr/>
            </a:pPr>
            <a:r>
              <a:rPr lang="en-US" sz="3600">
                <a:solidFill>
                  <a:srgbClr val="000000"/>
                </a:solidFill>
                <a:latin typeface="Calibri" pitchFamily="34" charset="0"/>
              </a:rPr>
              <a:t>Image filtering</a:t>
            </a:r>
          </a:p>
        </p:txBody>
      </p:sp>
      <p:grpSp>
        <p:nvGrpSpPr>
          <p:cNvPr id="3450" name="Group 4"/>
          <p:cNvGrpSpPr>
            <a:grpSpLocks noChangeAspect="1"/>
          </p:cNvGrpSpPr>
          <p:nvPr/>
        </p:nvGrpSpPr>
        <p:grpSpPr bwMode="auto">
          <a:xfrm>
            <a:off x="7543800" y="304800"/>
            <a:ext cx="1143000" cy="973138"/>
            <a:chOff x="3799" y="2064"/>
            <a:chExt cx="1433" cy="1136"/>
          </a:xfrm>
        </p:grpSpPr>
        <p:grpSp>
          <p:nvGrpSpPr>
            <p:cNvPr id="3452" name="Group 5"/>
            <p:cNvGrpSpPr>
              <a:grpSpLocks/>
            </p:cNvGrpSpPr>
            <p:nvPr/>
          </p:nvGrpSpPr>
          <p:grpSpPr bwMode="auto">
            <a:xfrm>
              <a:off x="4080" y="2064"/>
              <a:ext cx="1152" cy="1136"/>
              <a:chOff x="144" y="144"/>
              <a:chExt cx="1152" cy="1136"/>
            </a:xfrm>
          </p:grpSpPr>
          <p:sp>
            <p:nvSpPr>
              <p:cNvPr id="3454"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3455"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3456"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3457"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3458"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3459"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3460"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3461"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3462"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3463"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3464"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3465"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3466"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3467"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3468"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3469"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3470"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grpSp>
        <p:pic>
          <p:nvPicPr>
            <p:cNvPr id="3453" name="Picture 23" descr="txp_fi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aphicFrame>
        <p:nvGraphicFramePr>
          <p:cNvPr id="3076"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name="Equation" r:id="rId9" imgW="7315200" imgH="4038600" progId="Equation.3">
                  <p:embed/>
                </p:oleObj>
              </mc:Choice>
              <mc:Fallback>
                <p:oleObj name="Equation" r:id="rId9" imgW="7315200" imgH="403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451" name="Text Box 376"/>
          <p:cNvSpPr txBox="1">
            <a:spLocks noChangeArrowheads="1"/>
          </p:cNvSpPr>
          <p:nvPr/>
        </p:nvSpPr>
        <p:spPr bwMode="auto">
          <a:xfrm>
            <a:off x="7762875" y="6550025"/>
            <a:ext cx="1381125" cy="30797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defRPr/>
            </a:pPr>
            <a:r>
              <a:rPr lang="en-US" sz="1400">
                <a:solidFill>
                  <a:prstClr val="black"/>
                </a:solidFill>
                <a:latin typeface="Calibri"/>
                <a:cs typeface="Arial" charset="0"/>
              </a:rPr>
              <a:t>Credit: S. Seitz</a:t>
            </a:r>
          </a:p>
        </p:txBody>
      </p:sp>
      <p:graphicFrame>
        <p:nvGraphicFramePr>
          <p:cNvPr id="3077" name="Object 381"/>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name="Equation" r:id="rId11" imgW="7315200" imgH="1257300" progId="Equation.3">
                  <p:embed/>
                </p:oleObj>
              </mc:Choice>
              <mc:Fallback>
                <p:oleObj name="Equation" r:id="rId11" imgW="7315200" imgH="1257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defTabSz="457200" fontAlgn="auto">
              <a:spcBef>
                <a:spcPts val="0"/>
              </a:spcBef>
              <a:spcAft>
                <a:spcPts val="0"/>
              </a:spcAft>
              <a:defRPr/>
            </a:pPr>
            <a:fld id="{3CCF9EB9-FD7E-C64F-8D66-E84688B8D309}" type="slidenum">
              <a:rPr lang="en-US" smtClean="0">
                <a:solidFill>
                  <a:prstClr val="black">
                    <a:tint val="75000"/>
                  </a:prstClr>
                </a:solidFill>
                <a:latin typeface="Calibri"/>
              </a:rPr>
              <a:pPr defTabSz="457200" fontAlgn="auto">
                <a:spcBef>
                  <a:spcPts val="0"/>
                </a:spcBef>
                <a:spcAft>
                  <a:spcPts val="0"/>
                </a:spcAft>
                <a:defRPr/>
              </a:pPr>
              <a:t>4</a:t>
            </a:fld>
            <a:endParaRPr lang="en-US">
              <a:solidFill>
                <a:prstClr val="black">
                  <a:tint val="75000"/>
                </a:prstClr>
              </a:solidFill>
              <a:latin typeface="Calibri"/>
            </a:endParaRPr>
          </a:p>
        </p:txBody>
      </p:sp>
    </p:spTree>
    <p:extLst>
      <p:ext uri="{BB962C8B-B14F-4D97-AF65-F5344CB8AC3E}">
        <p14:creationId xmlns:p14="http://schemas.microsoft.com/office/powerpoint/2010/main" val="2893183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9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430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0912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eaLnBrk="1" hangingPunct="1"/>
            <a:r>
              <a:rPr lang="en-US" dirty="0"/>
              <a:t>Fully Convolutional Network for Semantic Segmentation</a:t>
            </a:r>
          </a:p>
        </p:txBody>
      </p:sp>
      <p:sp>
        <p:nvSpPr>
          <p:cNvPr id="76803" name="Content Placeholder 2"/>
          <p:cNvSpPr>
            <a:spLocks noGrp="1"/>
          </p:cNvSpPr>
          <p:nvPr>
            <p:ph idx="1"/>
          </p:nvPr>
        </p:nvSpPr>
        <p:spPr/>
        <p:txBody>
          <a:bodyPr/>
          <a:lstStyle/>
          <a:p>
            <a:pPr eaLnBrk="1" hangingPunct="1"/>
            <a:r>
              <a:rPr lang="en-US" dirty="0"/>
              <a:t>A Fully Convolutional neural network (FCN) is a normal CNN in its first half, but a different CNN in the second half,</a:t>
            </a:r>
          </a:p>
          <a:p>
            <a:pPr eaLnBrk="1" hangingPunct="1"/>
            <a:r>
              <a:rPr lang="en-US" dirty="0"/>
              <a:t>FCNs use </a:t>
            </a:r>
            <a:r>
              <a:rPr lang="en-US" dirty="0" err="1"/>
              <a:t>convolutional</a:t>
            </a:r>
            <a:r>
              <a:rPr lang="en-US" dirty="0"/>
              <a:t> layers to classify each pixel in the image.</a:t>
            </a:r>
          </a:p>
          <a:p>
            <a:pPr eaLnBrk="1" hangingPunct="1"/>
            <a:r>
              <a:rPr lang="en-US" dirty="0"/>
              <a:t>The goal of FCNs is to produce “semantic segmentation”, with an output that is the same size as the original input image, but in which each pixel in the image is colored one of </a:t>
            </a:r>
            <a:r>
              <a:rPr lang="en-US" i="1" dirty="0"/>
              <a:t>X</a:t>
            </a:r>
            <a:r>
              <a:rPr lang="en-US" dirty="0"/>
              <a:t> colors, where </a:t>
            </a:r>
            <a:r>
              <a:rPr lang="en-US" i="1" dirty="0"/>
              <a:t>X </a:t>
            </a:r>
            <a:r>
              <a:rPr lang="en-US" dirty="0"/>
              <a:t>is the number of classes we are segmenting.</a:t>
            </a:r>
          </a:p>
        </p:txBody>
      </p:sp>
    </p:spTree>
    <p:extLst>
      <p:ext uri="{BB962C8B-B14F-4D97-AF65-F5344CB8AC3E}">
        <p14:creationId xmlns:p14="http://schemas.microsoft.com/office/powerpoint/2010/main" val="3748295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r>
              <a:rPr lang="en-US"/>
              <a:t>Fully Convolutional Network for Segmentation</a:t>
            </a:r>
          </a:p>
        </p:txBody>
      </p:sp>
      <p:pic>
        <p:nvPicPr>
          <p:cNvPr id="75779" name="Content Placeholder 5"/>
          <p:cNvPicPr>
            <a:picLocks noGrp="1" noChangeAspect="1"/>
          </p:cNvPicPr>
          <p:nvPr>
            <p:ph idx="1"/>
          </p:nvPr>
        </p:nvPicPr>
        <p:blipFill>
          <a:blip r:embed="rId2"/>
          <a:srcRect/>
          <a:stretch>
            <a:fillRect/>
          </a:stretch>
        </p:blipFill>
        <p:spPr>
          <a:xfrm>
            <a:off x="1406525" y="1690688"/>
            <a:ext cx="6330950" cy="4519612"/>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pPr eaLnBrk="1" hangingPunct="1"/>
            <a:r>
              <a:rPr lang="en-US"/>
              <a:t>FCN Layers</a:t>
            </a:r>
          </a:p>
        </p:txBody>
      </p:sp>
      <p:sp>
        <p:nvSpPr>
          <p:cNvPr id="77827" name="Content Placeholder 2"/>
          <p:cNvSpPr>
            <a:spLocks noGrp="1"/>
          </p:cNvSpPr>
          <p:nvPr>
            <p:ph idx="1"/>
          </p:nvPr>
        </p:nvSpPr>
        <p:spPr/>
        <p:txBody>
          <a:bodyPr/>
          <a:lstStyle/>
          <a:p>
            <a:pPr eaLnBrk="1" hangingPunct="1"/>
            <a:r>
              <a:rPr lang="en-US"/>
              <a:t>FCNs use “deconvolutions”, or essentially backwards convolutions, to up sample, so that output match the width and height of the original input image.</a:t>
            </a:r>
          </a:p>
        </p:txBody>
      </p:sp>
      <p:pic>
        <p:nvPicPr>
          <p:cNvPr id="77828" name="Content Placeholder 3"/>
          <p:cNvPicPr>
            <a:picLocks noChangeAspect="1"/>
          </p:cNvPicPr>
          <p:nvPr/>
        </p:nvPicPr>
        <p:blipFill>
          <a:blip r:embed="rId2"/>
          <a:srcRect/>
          <a:stretch>
            <a:fillRect/>
          </a:stretch>
        </p:blipFill>
        <p:spPr bwMode="auto">
          <a:xfrm>
            <a:off x="889000" y="3378200"/>
            <a:ext cx="7366000" cy="3043238"/>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220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pPr eaLnBrk="1" hangingPunct="1"/>
            <a:r>
              <a:rPr lang="en-US"/>
              <a:t>Unpooling</a:t>
            </a:r>
          </a:p>
        </p:txBody>
      </p:sp>
      <p:graphicFrame>
        <p:nvGraphicFramePr>
          <p:cNvPr id="4" name="Content Placeholder 3"/>
          <p:cNvGraphicFramePr>
            <a:graphicFrameLocks noGrp="1"/>
          </p:cNvGraphicFramePr>
          <p:nvPr>
            <p:ph idx="1"/>
          </p:nvPr>
        </p:nvGraphicFramePr>
        <p:xfrm>
          <a:off x="628650" y="1825625"/>
          <a:ext cx="7886700" cy="134112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75920">
                <a:tc>
                  <a:txBody>
                    <a:bodyPr/>
                    <a:lstStyle/>
                    <a:p>
                      <a:r>
                        <a:rPr lang="en-US" sz="1900" dirty="0"/>
                        <a:t>Pooling</a:t>
                      </a:r>
                    </a:p>
                  </a:txBody>
                  <a:tcPr marL="68580" marR="68580"/>
                </a:tc>
                <a:tc>
                  <a:txBody>
                    <a:bodyPr/>
                    <a:lstStyle/>
                    <a:p>
                      <a:r>
                        <a:rPr lang="en-US" sz="1900" dirty="0"/>
                        <a:t>Up Pooling</a:t>
                      </a:r>
                    </a:p>
                  </a:txBody>
                  <a:tcPr marL="68580" marR="68580"/>
                </a:tc>
                <a:extLst>
                  <a:ext uri="{0D108BD9-81ED-4DB2-BD59-A6C34878D82A}">
                    <a16:rowId xmlns:a16="http://schemas.microsoft.com/office/drawing/2014/main" val="10000"/>
                  </a:ext>
                </a:extLst>
              </a:tr>
              <a:tr h="914400">
                <a:tc>
                  <a:txBody>
                    <a:bodyPr/>
                    <a:lstStyle/>
                    <a:p>
                      <a:r>
                        <a:rPr lang="en-US" sz="1900" dirty="0"/>
                        <a:t>Max</a:t>
                      </a:r>
                      <a:r>
                        <a:rPr lang="en-US" sz="1900" baseline="0" dirty="0"/>
                        <a:t>. pooling </a:t>
                      </a:r>
                      <a:r>
                        <a:rPr lang="en-US" sz="1900" dirty="0"/>
                        <a:t>Store position of maximum value in a switch</a:t>
                      </a:r>
                      <a:r>
                        <a:rPr lang="en-US" sz="1900" baseline="0" dirty="0"/>
                        <a:t> variable and then create a pooling map.</a:t>
                      </a:r>
                      <a:endParaRPr lang="en-US" sz="1900" dirty="0"/>
                    </a:p>
                  </a:txBody>
                  <a:tcPr marL="68580" marR="68580"/>
                </a:tc>
                <a:tc>
                  <a:txBody>
                    <a:bodyPr/>
                    <a:lstStyle/>
                    <a:p>
                      <a:r>
                        <a:rPr lang="en-US" sz="1900" dirty="0"/>
                        <a:t>Use switch</a:t>
                      </a:r>
                      <a:r>
                        <a:rPr lang="en-US" sz="1900" baseline="0" dirty="0"/>
                        <a:t> variable created by pooling layer to place each activation value to its original location.</a:t>
                      </a:r>
                    </a:p>
                  </a:txBody>
                  <a:tcPr marL="68580" marR="68580"/>
                </a:tc>
                <a:extLst>
                  <a:ext uri="{0D108BD9-81ED-4DB2-BD59-A6C34878D82A}">
                    <a16:rowId xmlns:a16="http://schemas.microsoft.com/office/drawing/2014/main" val="10001"/>
                  </a:ext>
                </a:extLst>
              </a:tr>
            </a:tbl>
          </a:graphicData>
        </a:graphic>
      </p:graphicFrame>
      <p:pic>
        <p:nvPicPr>
          <p:cNvPr id="78862" name="Picture 4"/>
          <p:cNvPicPr>
            <a:picLocks noChangeAspect="1"/>
          </p:cNvPicPr>
          <p:nvPr/>
        </p:nvPicPr>
        <p:blipFill>
          <a:blip r:embed="rId2"/>
          <a:srcRect l="5426" t="6851" r="13177" b="5144"/>
          <a:stretch>
            <a:fillRect/>
          </a:stretch>
        </p:blipFill>
        <p:spPr bwMode="auto">
          <a:xfrm>
            <a:off x="1412875" y="3598863"/>
            <a:ext cx="2149475" cy="2101850"/>
          </a:xfrm>
          <a:prstGeom prst="rect">
            <a:avLst/>
          </a:prstGeom>
          <a:noFill/>
          <a:ln w="9525">
            <a:noFill/>
            <a:miter lim="800000"/>
            <a:headEnd/>
            <a:tailEnd/>
          </a:ln>
        </p:spPr>
      </p:pic>
      <p:pic>
        <p:nvPicPr>
          <p:cNvPr id="78863" name="Picture 5"/>
          <p:cNvPicPr>
            <a:picLocks noChangeAspect="1"/>
          </p:cNvPicPr>
          <p:nvPr/>
        </p:nvPicPr>
        <p:blipFill>
          <a:blip r:embed="rId3"/>
          <a:srcRect/>
          <a:stretch>
            <a:fillRect/>
          </a:stretch>
        </p:blipFill>
        <p:spPr bwMode="auto">
          <a:xfrm>
            <a:off x="5118100" y="3598863"/>
            <a:ext cx="2446338" cy="2170112"/>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746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228600" y="365125"/>
            <a:ext cx="8286750" cy="1325563"/>
          </a:xfrm>
        </p:spPr>
        <p:txBody>
          <a:bodyPr/>
          <a:lstStyle/>
          <a:p>
            <a:pPr eaLnBrk="1" hangingPunct="1"/>
            <a:r>
              <a:rPr lang="en-US" dirty="0"/>
              <a:t>Deconvolution: Transposed Convolution</a:t>
            </a:r>
          </a:p>
        </p:txBody>
      </p:sp>
      <p:graphicFrame>
        <p:nvGraphicFramePr>
          <p:cNvPr id="5" name="Content Placeholder 4"/>
          <p:cNvGraphicFramePr>
            <a:graphicFrameLocks noGrp="1"/>
          </p:cNvGraphicFramePr>
          <p:nvPr>
            <p:ph idx="1"/>
          </p:nvPr>
        </p:nvGraphicFramePr>
        <p:xfrm>
          <a:off x="628650" y="1825625"/>
          <a:ext cx="7886700" cy="134112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75920">
                <a:tc>
                  <a:txBody>
                    <a:bodyPr/>
                    <a:lstStyle/>
                    <a:p>
                      <a:r>
                        <a:rPr lang="en-US" sz="1900" dirty="0"/>
                        <a:t>Convolution</a:t>
                      </a:r>
                    </a:p>
                  </a:txBody>
                  <a:tcPr marL="68580" marR="68580"/>
                </a:tc>
                <a:tc>
                  <a:txBody>
                    <a:bodyPr/>
                    <a:lstStyle/>
                    <a:p>
                      <a:r>
                        <a:rPr lang="en-US" sz="1900" dirty="0"/>
                        <a:t>Deconvolution</a:t>
                      </a:r>
                    </a:p>
                  </a:txBody>
                  <a:tcPr marL="68580" marR="68580"/>
                </a:tc>
                <a:extLst>
                  <a:ext uri="{0D108BD9-81ED-4DB2-BD59-A6C34878D82A}">
                    <a16:rowId xmlns:a16="http://schemas.microsoft.com/office/drawing/2014/main" val="10000"/>
                  </a:ext>
                </a:extLst>
              </a:tr>
              <a:tr h="914400">
                <a:tc>
                  <a:txBody>
                    <a:bodyPr/>
                    <a:lstStyle/>
                    <a:p>
                      <a:r>
                        <a:rPr lang="en-US" sz="1900" dirty="0"/>
                        <a:t>Connect multiple input activations</a:t>
                      </a:r>
                      <a:r>
                        <a:rPr lang="en-US" sz="1900" baseline="0" dirty="0"/>
                        <a:t> within a filter window to a single activation</a:t>
                      </a:r>
                      <a:endParaRPr lang="en-US" sz="1900" dirty="0"/>
                    </a:p>
                  </a:txBody>
                  <a:tcPr marL="68580" marR="68580"/>
                </a:tc>
                <a:tc>
                  <a:txBody>
                    <a:bodyPr/>
                    <a:lstStyle/>
                    <a:p>
                      <a:r>
                        <a:rPr lang="en-US" sz="1900" dirty="0"/>
                        <a:t>Associate a single input activation</a:t>
                      </a:r>
                      <a:r>
                        <a:rPr lang="en-US" sz="1900" baseline="0" dirty="0"/>
                        <a:t> within multiple outputs</a:t>
                      </a:r>
                    </a:p>
                  </a:txBody>
                  <a:tcPr marL="68580" marR="68580"/>
                </a:tc>
                <a:extLst>
                  <a:ext uri="{0D108BD9-81ED-4DB2-BD59-A6C34878D82A}">
                    <a16:rowId xmlns:a16="http://schemas.microsoft.com/office/drawing/2014/main" val="10001"/>
                  </a:ext>
                </a:extLst>
              </a:tr>
            </a:tbl>
          </a:graphicData>
        </a:graphic>
      </p:graphicFrame>
      <p:pic>
        <p:nvPicPr>
          <p:cNvPr id="79886" name="Picture 5"/>
          <p:cNvPicPr>
            <a:picLocks noChangeAspect="1"/>
          </p:cNvPicPr>
          <p:nvPr/>
        </p:nvPicPr>
        <p:blipFill>
          <a:blip r:embed="rId2"/>
          <a:srcRect l="4485" t="4660" r="6056" b="2316"/>
          <a:stretch>
            <a:fillRect/>
          </a:stretch>
        </p:blipFill>
        <p:spPr bwMode="auto">
          <a:xfrm>
            <a:off x="1196975" y="3246438"/>
            <a:ext cx="2570163" cy="2770187"/>
          </a:xfrm>
          <a:prstGeom prst="rect">
            <a:avLst/>
          </a:prstGeom>
          <a:noFill/>
          <a:ln w="9525">
            <a:noFill/>
            <a:miter lim="800000"/>
            <a:headEnd/>
            <a:tailEnd/>
          </a:ln>
        </p:spPr>
      </p:pic>
      <p:pic>
        <p:nvPicPr>
          <p:cNvPr id="79887" name="Picture 6"/>
          <p:cNvPicPr>
            <a:picLocks noChangeAspect="1"/>
          </p:cNvPicPr>
          <p:nvPr/>
        </p:nvPicPr>
        <p:blipFill>
          <a:blip r:embed="rId3"/>
          <a:srcRect l="3595" t="4076" r="2753" b="5135"/>
          <a:stretch>
            <a:fillRect/>
          </a:stretch>
        </p:blipFill>
        <p:spPr bwMode="auto">
          <a:xfrm>
            <a:off x="5180013" y="3246438"/>
            <a:ext cx="2716212" cy="2770187"/>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840CFAC0-3882-4697-8A4F-BD1C8F8E6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42086"/>
            <a:ext cx="3762375" cy="4276725"/>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C9C202BF-DFD9-4575-B563-A9281CDEF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42086"/>
            <a:ext cx="4067175" cy="4276725"/>
          </a:xfrm>
          <a:prstGeom prst="rect">
            <a:avLst/>
          </a:prstGeom>
        </p:spPr>
      </p:pic>
      <p:sp>
        <p:nvSpPr>
          <p:cNvPr id="6" name="TextBox 5">
            <a:extLst>
              <a:ext uri="{FF2B5EF4-FFF2-40B4-BE49-F238E27FC236}">
                <a16:creationId xmlns:a16="http://schemas.microsoft.com/office/drawing/2014/main" id="{F32CAE08-8F24-4990-A104-3DE27ACF9EF8}"/>
              </a:ext>
            </a:extLst>
          </p:cNvPr>
          <p:cNvSpPr txBox="1"/>
          <p:nvPr/>
        </p:nvSpPr>
        <p:spPr>
          <a:xfrm>
            <a:off x="76200" y="5715000"/>
            <a:ext cx="9220200" cy="1384995"/>
          </a:xfrm>
          <a:prstGeom prst="rect">
            <a:avLst/>
          </a:prstGeom>
          <a:noFill/>
        </p:spPr>
        <p:txBody>
          <a:bodyPr wrap="square" rtlCol="0">
            <a:spAutoFit/>
          </a:bodyPr>
          <a:lstStyle/>
          <a:p>
            <a:pPr algn="l"/>
            <a:r>
              <a:rPr lang="en-US" b="0" i="0" dirty="0">
                <a:effectLst/>
                <a:latin typeface="medium-content-sans-serif-font"/>
              </a:rPr>
              <a:t>Transposed convolution different padding strategies </a:t>
            </a:r>
          </a:p>
          <a:p>
            <a:br>
              <a:rPr lang="en-US" dirty="0"/>
            </a:br>
            <a:endParaRPr lang="en-US" dirty="0"/>
          </a:p>
        </p:txBody>
      </p:sp>
    </p:spTree>
    <p:extLst>
      <p:ext uri="{BB962C8B-B14F-4D97-AF65-F5344CB8AC3E}">
        <p14:creationId xmlns:p14="http://schemas.microsoft.com/office/powerpoint/2010/main" val="173992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219"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5343" name="Group 127"/>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348" name="Rectangle 251"/>
          <p:cNvSpPr>
            <a:spLocks noChangeArrowheads="1"/>
          </p:cNvSpPr>
          <p:nvPr/>
        </p:nvSpPr>
        <p:spPr bwMode="auto">
          <a:xfrm>
            <a:off x="5791200" y="2590800"/>
            <a:ext cx="381000" cy="3810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265468" name="Group 252"/>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4472" name="Rectangle 375"/>
          <p:cNvSpPr>
            <a:spLocks noChangeArrowheads="1"/>
          </p:cNvSpPr>
          <p:nvPr/>
        </p:nvSpPr>
        <p:spPr bwMode="auto">
          <a:xfrm>
            <a:off x="1447800" y="2286000"/>
            <a:ext cx="1066800" cy="9906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4098"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name="Equation" r:id="rId4" imgW="7315200" imgH="4495800" progId="Equation.3">
                  <p:embed/>
                </p:oleObj>
              </mc:Choice>
              <mc:Fallback>
                <p:oleObj name="Equation" r:id="rId4" imgW="7315200" imgH="449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4099" name="Object 381"/>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name="Equation" r:id="rId6" imgW="7315200" imgH="4178300" progId="Equation.3">
                  <p:embed/>
                </p:oleObj>
              </mc:Choice>
              <mc:Fallback>
                <p:oleObj name="Equation" r:id="rId6" imgW="7315200" imgH="417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4473" name="Rectangle 16"/>
          <p:cNvSpPr txBox="1">
            <a:spLocks noChangeArrowheads="1"/>
          </p:cNvSpPr>
          <p:nvPr/>
        </p:nvSpPr>
        <p:spPr bwMode="auto">
          <a:xfrm>
            <a:off x="457200" y="0"/>
            <a:ext cx="8229600" cy="1143000"/>
          </a:xfrm>
          <a:prstGeom prst="rect">
            <a:avLst/>
          </a:prstGeom>
          <a:noFill/>
          <a:ln w="9525">
            <a:noFill/>
            <a:miter lim="800000"/>
            <a:headEnd/>
            <a:tailEnd/>
          </a:ln>
        </p:spPr>
        <p:txBody>
          <a:bodyPr/>
          <a:lstStyle/>
          <a:p>
            <a:pPr defTabSz="457200" fontAlgn="auto">
              <a:spcBef>
                <a:spcPts val="0"/>
              </a:spcBef>
              <a:spcAft>
                <a:spcPts val="0"/>
              </a:spcAft>
              <a:defRPr/>
            </a:pPr>
            <a:r>
              <a:rPr lang="en-US" sz="3600">
                <a:solidFill>
                  <a:srgbClr val="000000"/>
                </a:solidFill>
                <a:latin typeface="Calibri" pitchFamily="34" charset="0"/>
              </a:rPr>
              <a:t>Image filtering</a:t>
            </a:r>
          </a:p>
        </p:txBody>
      </p:sp>
      <p:grpSp>
        <p:nvGrpSpPr>
          <p:cNvPr id="4474" name="Group 4"/>
          <p:cNvGrpSpPr>
            <a:grpSpLocks noChangeAspect="1"/>
          </p:cNvGrpSpPr>
          <p:nvPr/>
        </p:nvGrpSpPr>
        <p:grpSpPr bwMode="auto">
          <a:xfrm>
            <a:off x="7543800" y="304800"/>
            <a:ext cx="1143000" cy="973138"/>
            <a:chOff x="3799" y="2064"/>
            <a:chExt cx="1433" cy="1136"/>
          </a:xfrm>
        </p:grpSpPr>
        <p:grpSp>
          <p:nvGrpSpPr>
            <p:cNvPr id="4476" name="Group 5"/>
            <p:cNvGrpSpPr>
              <a:grpSpLocks/>
            </p:cNvGrpSpPr>
            <p:nvPr/>
          </p:nvGrpSpPr>
          <p:grpSpPr bwMode="auto">
            <a:xfrm>
              <a:off x="4080" y="2064"/>
              <a:ext cx="1152" cy="1136"/>
              <a:chOff x="144" y="144"/>
              <a:chExt cx="1152" cy="1136"/>
            </a:xfrm>
          </p:grpSpPr>
          <p:sp>
            <p:nvSpPr>
              <p:cNvPr id="4478"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4479"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4480"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4481"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4482"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4483"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4484"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4485"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4486"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4487"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4488"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4489"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4490"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4491"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4492"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4493"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4494"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grpSp>
        <p:pic>
          <p:nvPicPr>
            <p:cNvPr id="4477" name="Picture 23" descr="txp_fi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aphicFrame>
        <p:nvGraphicFramePr>
          <p:cNvPr id="4100"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name="Equation" r:id="rId9" imgW="7315200" imgH="4038600" progId="Equation.3">
                  <p:embed/>
                </p:oleObj>
              </mc:Choice>
              <mc:Fallback>
                <p:oleObj name="Equation" r:id="rId9" imgW="7315200" imgH="403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4475" name="Text Box 376"/>
          <p:cNvSpPr txBox="1">
            <a:spLocks noChangeArrowheads="1"/>
          </p:cNvSpPr>
          <p:nvPr/>
        </p:nvSpPr>
        <p:spPr bwMode="auto">
          <a:xfrm>
            <a:off x="7762875" y="6550025"/>
            <a:ext cx="1381125" cy="30797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defRPr/>
            </a:pPr>
            <a:r>
              <a:rPr lang="en-US" sz="1400">
                <a:solidFill>
                  <a:prstClr val="black"/>
                </a:solidFill>
                <a:latin typeface="Calibri"/>
                <a:cs typeface="Arial" charset="0"/>
              </a:rPr>
              <a:t>Credit: S. Seitz</a:t>
            </a:r>
          </a:p>
        </p:txBody>
      </p:sp>
      <p:graphicFrame>
        <p:nvGraphicFramePr>
          <p:cNvPr id="4101" name="Object 381"/>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name="Equation" r:id="rId11" imgW="7315200" imgH="1257300" progId="Equation.3">
                  <p:embed/>
                </p:oleObj>
              </mc:Choice>
              <mc:Fallback>
                <p:oleObj name="Equation" r:id="rId11" imgW="7315200" imgH="1257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defTabSz="457200" fontAlgn="auto">
              <a:spcBef>
                <a:spcPts val="0"/>
              </a:spcBef>
              <a:spcAft>
                <a:spcPts val="0"/>
              </a:spcAft>
              <a:defRPr/>
            </a:pPr>
            <a:fld id="{3CCF9EB9-FD7E-C64F-8D66-E84688B8D309}" type="slidenum">
              <a:rPr lang="en-US" smtClean="0">
                <a:solidFill>
                  <a:prstClr val="black">
                    <a:tint val="75000"/>
                  </a:prstClr>
                </a:solidFill>
                <a:latin typeface="Calibri"/>
              </a:rPr>
              <a:pPr defTabSz="457200" fontAlgn="auto">
                <a:spcBef>
                  <a:spcPts val="0"/>
                </a:spcBef>
                <a:spcAft>
                  <a:spcPts val="0"/>
                </a:spcAft>
                <a:defRPr/>
              </a:pPr>
              <a:t>5</a:t>
            </a:fld>
            <a:endParaRPr lang="en-US">
              <a:solidFill>
                <a:prstClr val="black">
                  <a:tint val="75000"/>
                </a:prstClr>
              </a:solidFill>
              <a:latin typeface="Calibri"/>
            </a:endParaRPr>
          </a:p>
        </p:txBody>
      </p:sp>
    </p:spTree>
    <p:extLst>
      <p:ext uri="{BB962C8B-B14F-4D97-AF65-F5344CB8AC3E}">
        <p14:creationId xmlns:p14="http://schemas.microsoft.com/office/powerpoint/2010/main" val="4120563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6324600"/>
          </a:xfrm>
          <a:prstGeom prst="rect">
            <a:avLst/>
          </a:prstGeom>
        </p:spPr>
      </p:pic>
      <p:sp>
        <p:nvSpPr>
          <p:cNvPr id="5" name="TextBox 4"/>
          <p:cNvSpPr txBox="1"/>
          <p:nvPr/>
        </p:nvSpPr>
        <p:spPr>
          <a:xfrm>
            <a:off x="685800" y="44392"/>
            <a:ext cx="6705600" cy="523220"/>
          </a:xfrm>
          <a:prstGeom prst="rect">
            <a:avLst/>
          </a:prstGeom>
          <a:noFill/>
        </p:spPr>
        <p:txBody>
          <a:bodyPr wrap="square" rtlCol="0">
            <a:spAutoFit/>
          </a:bodyPr>
          <a:lstStyle/>
          <a:p>
            <a:pPr algn="ctr"/>
            <a:r>
              <a:rPr lang="en-US" dirty="0">
                <a:solidFill>
                  <a:srgbClr val="3333CC"/>
                </a:solidFill>
                <a:effectLst>
                  <a:outerShdw blurRad="38100" dist="38100" dir="2700000" algn="tl">
                    <a:srgbClr val="000000">
                      <a:alpha val="43137"/>
                    </a:srgbClr>
                  </a:outerShdw>
                </a:effectLst>
              </a:rPr>
              <a:t>State of the art: The UNET</a:t>
            </a:r>
          </a:p>
        </p:txBody>
      </p:sp>
    </p:spTree>
    <p:extLst>
      <p:ext uri="{BB962C8B-B14F-4D97-AF65-F5344CB8AC3E}">
        <p14:creationId xmlns:p14="http://schemas.microsoft.com/office/powerpoint/2010/main" val="802421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224996" y="195356"/>
            <a:ext cx="584825" cy="365125"/>
          </a:xfrm>
        </p:spPr>
        <p:txBody>
          <a:bodyPr/>
          <a:lstStyle/>
          <a:p>
            <a:pPr>
              <a:defRPr/>
            </a:pPr>
            <a:fld id="{D9EC04A0-CA25-4AEC-8165-8C65196E9CCD}" type="slidenum">
              <a:rPr lang="en-CA" smtClean="0"/>
              <a:pPr>
                <a:defRPr/>
              </a:pPr>
              <a:t>51</a:t>
            </a:fld>
            <a:endParaRPr lang="en-CA"/>
          </a:p>
        </p:txBody>
      </p:sp>
      <p:sp>
        <p:nvSpPr>
          <p:cNvPr id="4" name="TextBox 3">
            <a:extLst>
              <a:ext uri="{FF2B5EF4-FFF2-40B4-BE49-F238E27FC236}">
                <a16:creationId xmlns:a16="http://schemas.microsoft.com/office/drawing/2014/main" id="{41922F58-0EE9-4137-91A1-4844087B5747}"/>
              </a:ext>
            </a:extLst>
          </p:cNvPr>
          <p:cNvSpPr txBox="1"/>
          <p:nvPr/>
        </p:nvSpPr>
        <p:spPr>
          <a:xfrm>
            <a:off x="224994" y="5493161"/>
            <a:ext cx="8277594" cy="954107"/>
          </a:xfrm>
          <a:prstGeom prst="rect">
            <a:avLst/>
          </a:prstGeom>
          <a:noFill/>
        </p:spPr>
        <p:txBody>
          <a:bodyPr wrap="square" rtlCol="0">
            <a:spAutoFit/>
          </a:bodyPr>
          <a:lstStyle/>
          <a:p>
            <a:pPr>
              <a:defRPr/>
            </a:pPr>
            <a:r>
              <a:rPr lang="en-US" sz="1400" b="1" dirty="0">
                <a:solidFill>
                  <a:srgbClr val="7030A0"/>
                </a:solidFill>
              </a:rPr>
              <a:t>Every step in the expansive path consists of an up-sampling of the feature map followed by a 2x2 convolution (“up-convolution”) that halves the number of feature channels, a concatenation with the correspondingly cropped feature map from the contracting path, and two 3x3 convolutions, each followed by a ReLU</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94" y="83129"/>
            <a:ext cx="8330912" cy="5264559"/>
          </a:xfrm>
          <a:prstGeom prst="rect">
            <a:avLst/>
          </a:prstGeom>
        </p:spPr>
      </p:pic>
    </p:spTree>
    <p:extLst>
      <p:ext uri="{BB962C8B-B14F-4D97-AF65-F5344CB8AC3E}">
        <p14:creationId xmlns:p14="http://schemas.microsoft.com/office/powerpoint/2010/main" val="3840759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4832092"/>
          </a:xfrm>
          <a:prstGeom prst="rect">
            <a:avLst/>
          </a:prstGeom>
        </p:spPr>
        <p:txBody>
          <a:bodyPr wrap="square">
            <a:spAutoFit/>
          </a:bodyPr>
          <a:lstStyle/>
          <a:p>
            <a:r>
              <a:rPr lang="en-US" dirty="0"/>
              <a:t>To get better precise locations, at every step of the decoder we use skip connections by concatenating the output of the transposed convolution layers with the feature maps from the Encoder at the same level:</a:t>
            </a:r>
            <a:br>
              <a:rPr lang="en-US" dirty="0"/>
            </a:br>
            <a:r>
              <a:rPr lang="en-US" dirty="0"/>
              <a:t>u6 = u6 + c4</a:t>
            </a:r>
            <a:br>
              <a:rPr lang="en-US" dirty="0"/>
            </a:br>
            <a:r>
              <a:rPr lang="en-US" dirty="0"/>
              <a:t>u7 = u7 + c3</a:t>
            </a:r>
            <a:br>
              <a:rPr lang="en-US" dirty="0"/>
            </a:br>
            <a:r>
              <a:rPr lang="en-US" dirty="0"/>
              <a:t>u8 = u8 + c2</a:t>
            </a:r>
            <a:br>
              <a:rPr lang="en-US" dirty="0"/>
            </a:br>
            <a:r>
              <a:rPr lang="en-US" dirty="0"/>
              <a:t>u9 = u9 + c1</a:t>
            </a:r>
            <a:br>
              <a:rPr lang="en-US" dirty="0"/>
            </a:br>
            <a:r>
              <a:rPr lang="en-US" dirty="0"/>
              <a:t>After every concatenation we again apply two consecutive regular convolutions so that the model can learn to assemble a more precise output</a:t>
            </a:r>
          </a:p>
        </p:txBody>
      </p:sp>
    </p:spTree>
    <p:extLst>
      <p:ext uri="{BB962C8B-B14F-4D97-AF65-F5344CB8AC3E}">
        <p14:creationId xmlns:p14="http://schemas.microsoft.com/office/powerpoint/2010/main" val="2752023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90829"/>
            <a:ext cx="9144000" cy="359073"/>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4" name="object 4"/>
          <p:cNvSpPr/>
          <p:nvPr/>
        </p:nvSpPr>
        <p:spPr>
          <a:xfrm>
            <a:off x="245452" y="2133612"/>
            <a:ext cx="2007145" cy="222044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10972" y="1366217"/>
            <a:ext cx="1675764" cy="307777"/>
          </a:xfrm>
          <a:prstGeom prst="rect">
            <a:avLst/>
          </a:prstGeom>
        </p:spPr>
        <p:txBody>
          <a:bodyPr vert="horz" wrap="square" lIns="0" tIns="0" rIns="0" bIns="0" rtlCol="0">
            <a:spAutoFit/>
          </a:bodyPr>
          <a:lstStyle/>
          <a:p>
            <a:pPr marL="12700">
              <a:lnSpc>
                <a:spcPct val="100000"/>
              </a:lnSpc>
            </a:pPr>
            <a:r>
              <a:rPr sz="2000" b="1" spc="-5" dirty="0">
                <a:latin typeface="Arial"/>
                <a:cs typeface="Arial"/>
              </a:rPr>
              <a:t>Classification</a:t>
            </a:r>
            <a:endParaRPr sz="2000">
              <a:latin typeface="Arial"/>
              <a:cs typeface="Arial"/>
            </a:endParaRPr>
          </a:p>
        </p:txBody>
      </p:sp>
      <p:sp>
        <p:nvSpPr>
          <p:cNvPr id="6" name="object 6"/>
          <p:cNvSpPr txBox="1"/>
          <p:nvPr/>
        </p:nvSpPr>
        <p:spPr>
          <a:xfrm>
            <a:off x="2486081" y="1145285"/>
            <a:ext cx="1710055" cy="615553"/>
          </a:xfrm>
          <a:prstGeom prst="rect">
            <a:avLst/>
          </a:prstGeom>
        </p:spPr>
        <p:txBody>
          <a:bodyPr vert="horz" wrap="square" lIns="0" tIns="0" rIns="0" bIns="0" rtlCol="0">
            <a:spAutoFit/>
          </a:bodyPr>
          <a:lstStyle/>
          <a:p>
            <a:pPr marL="29845">
              <a:lnSpc>
                <a:spcPct val="100000"/>
              </a:lnSpc>
            </a:pPr>
            <a:r>
              <a:rPr sz="2000" b="1" spc="-5" dirty="0">
                <a:latin typeface="Arial"/>
                <a:cs typeface="Arial"/>
              </a:rPr>
              <a:t>Classification</a:t>
            </a:r>
            <a:endParaRPr sz="2000">
              <a:latin typeface="Arial"/>
              <a:cs typeface="Arial"/>
            </a:endParaRPr>
          </a:p>
          <a:p>
            <a:pPr marL="12700">
              <a:lnSpc>
                <a:spcPct val="100000"/>
              </a:lnSpc>
            </a:pPr>
            <a:r>
              <a:rPr sz="2000" b="1" spc="-5" dirty="0">
                <a:latin typeface="Arial"/>
                <a:cs typeface="Arial"/>
              </a:rPr>
              <a:t>+</a:t>
            </a:r>
            <a:r>
              <a:rPr sz="2000" b="1" spc="-55" dirty="0">
                <a:latin typeface="Arial"/>
                <a:cs typeface="Arial"/>
              </a:rPr>
              <a:t> </a:t>
            </a:r>
            <a:r>
              <a:rPr sz="2000" b="1" spc="-5" dirty="0">
                <a:latin typeface="Arial"/>
                <a:cs typeface="Arial"/>
              </a:rPr>
              <a:t>Localization</a:t>
            </a:r>
            <a:endParaRPr sz="2000">
              <a:latin typeface="Arial"/>
              <a:cs typeface="Arial"/>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Computer Vision</a:t>
            </a:r>
            <a:r>
              <a:rPr spc="-25" dirty="0"/>
              <a:t> </a:t>
            </a:r>
            <a:r>
              <a:rPr spc="-5" dirty="0"/>
              <a:t>Tasks</a:t>
            </a:r>
          </a:p>
        </p:txBody>
      </p:sp>
      <p:sp>
        <p:nvSpPr>
          <p:cNvPr id="8" name="object 8"/>
          <p:cNvSpPr/>
          <p:nvPr/>
        </p:nvSpPr>
        <p:spPr>
          <a:xfrm>
            <a:off x="2338088" y="2142732"/>
            <a:ext cx="2007145" cy="222039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888322" y="2166850"/>
            <a:ext cx="1019175" cy="2220807"/>
          </a:xfrm>
          <a:custGeom>
            <a:avLst/>
            <a:gdLst/>
            <a:ahLst/>
            <a:cxnLst/>
            <a:rect l="l" t="t" r="r" b="b"/>
            <a:pathLst>
              <a:path w="1019175" h="1665604">
                <a:moveTo>
                  <a:pt x="0" y="0"/>
                </a:moveTo>
                <a:lnTo>
                  <a:pt x="1019097" y="0"/>
                </a:lnTo>
                <a:lnTo>
                  <a:pt x="1019097" y="1665406"/>
                </a:lnTo>
                <a:lnTo>
                  <a:pt x="0" y="1665406"/>
                </a:lnTo>
                <a:lnTo>
                  <a:pt x="0" y="0"/>
                </a:lnTo>
                <a:close/>
              </a:path>
            </a:pathLst>
          </a:custGeom>
          <a:ln w="76199">
            <a:solidFill>
              <a:srgbClr val="FF0000"/>
            </a:solidFill>
          </a:ln>
        </p:spPr>
        <p:txBody>
          <a:bodyPr wrap="square" lIns="0" tIns="0" rIns="0" bIns="0" rtlCol="0"/>
          <a:lstStyle/>
          <a:p>
            <a:endParaRPr/>
          </a:p>
        </p:txBody>
      </p:sp>
      <p:sp>
        <p:nvSpPr>
          <p:cNvPr id="10" name="object 10"/>
          <p:cNvSpPr txBox="1"/>
          <p:nvPr/>
        </p:nvSpPr>
        <p:spPr>
          <a:xfrm>
            <a:off x="1004073" y="4591766"/>
            <a:ext cx="482600" cy="276999"/>
          </a:xfrm>
          <a:prstGeom prst="rect">
            <a:avLst/>
          </a:prstGeom>
        </p:spPr>
        <p:txBody>
          <a:bodyPr vert="horz" wrap="square" lIns="0" tIns="0" rIns="0" bIns="0" rtlCol="0">
            <a:spAutoFit/>
          </a:bodyPr>
          <a:lstStyle/>
          <a:p>
            <a:pPr marL="12700">
              <a:lnSpc>
                <a:spcPct val="100000"/>
              </a:lnSpc>
            </a:pPr>
            <a:r>
              <a:rPr sz="1800" spc="-5" dirty="0">
                <a:latin typeface="Arial"/>
                <a:cs typeface="Arial"/>
              </a:rPr>
              <a:t>CAT</a:t>
            </a:r>
            <a:endParaRPr sz="1800">
              <a:latin typeface="Arial"/>
              <a:cs typeface="Arial"/>
            </a:endParaRPr>
          </a:p>
        </p:txBody>
      </p:sp>
      <p:sp>
        <p:nvSpPr>
          <p:cNvPr id="11" name="object 11"/>
          <p:cNvSpPr txBox="1"/>
          <p:nvPr/>
        </p:nvSpPr>
        <p:spPr>
          <a:xfrm>
            <a:off x="3100445" y="4591766"/>
            <a:ext cx="482600" cy="276999"/>
          </a:xfrm>
          <a:prstGeom prst="rect">
            <a:avLst/>
          </a:prstGeom>
        </p:spPr>
        <p:txBody>
          <a:bodyPr vert="horz" wrap="square" lIns="0" tIns="0" rIns="0" bIns="0" rtlCol="0">
            <a:spAutoFit/>
          </a:bodyPr>
          <a:lstStyle/>
          <a:p>
            <a:pPr marL="12700">
              <a:lnSpc>
                <a:spcPct val="100000"/>
              </a:lnSpc>
            </a:pPr>
            <a:r>
              <a:rPr sz="1800" spc="-5" dirty="0">
                <a:latin typeface="Arial"/>
                <a:cs typeface="Arial"/>
              </a:rPr>
              <a:t>CAT</a:t>
            </a:r>
            <a:endParaRPr sz="1800">
              <a:latin typeface="Arial"/>
              <a:cs typeface="Arial"/>
            </a:endParaRPr>
          </a:p>
        </p:txBody>
      </p:sp>
      <p:sp>
        <p:nvSpPr>
          <p:cNvPr id="12" name="object 12"/>
          <p:cNvSpPr txBox="1"/>
          <p:nvPr/>
        </p:nvSpPr>
        <p:spPr>
          <a:xfrm>
            <a:off x="4595669" y="4591766"/>
            <a:ext cx="1905000" cy="276999"/>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CAT</a:t>
            </a:r>
            <a:r>
              <a:rPr sz="1800" spc="-5" dirty="0">
                <a:latin typeface="Arial"/>
                <a:cs typeface="Arial"/>
              </a:rPr>
              <a:t>, </a:t>
            </a:r>
            <a:r>
              <a:rPr sz="1800" spc="-5" dirty="0">
                <a:solidFill>
                  <a:srgbClr val="4985E8"/>
                </a:solidFill>
                <a:latin typeface="Arial"/>
                <a:cs typeface="Arial"/>
              </a:rPr>
              <a:t>DOG</a:t>
            </a:r>
            <a:r>
              <a:rPr sz="1800" spc="-5" dirty="0">
                <a:latin typeface="Arial"/>
                <a:cs typeface="Arial"/>
              </a:rPr>
              <a:t>,</a:t>
            </a:r>
            <a:r>
              <a:rPr sz="1800" spc="-50" dirty="0">
                <a:latin typeface="Arial"/>
                <a:cs typeface="Arial"/>
              </a:rPr>
              <a:t> </a:t>
            </a:r>
            <a:r>
              <a:rPr sz="1800" spc="-5" dirty="0">
                <a:solidFill>
                  <a:srgbClr val="00FF00"/>
                </a:solidFill>
                <a:latin typeface="Arial"/>
                <a:cs typeface="Arial"/>
              </a:rPr>
              <a:t>DUCK</a:t>
            </a:r>
            <a:endParaRPr sz="1800">
              <a:latin typeface="Arial"/>
              <a:cs typeface="Arial"/>
            </a:endParaRPr>
          </a:p>
        </p:txBody>
      </p:sp>
      <p:sp>
        <p:nvSpPr>
          <p:cNvPr id="13" name="object 13"/>
          <p:cNvSpPr/>
          <p:nvPr/>
        </p:nvSpPr>
        <p:spPr>
          <a:xfrm>
            <a:off x="4430741" y="2151352"/>
            <a:ext cx="2227370" cy="222740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4603565" y="2779045"/>
            <a:ext cx="678180" cy="1024467"/>
          </a:xfrm>
          <a:custGeom>
            <a:avLst/>
            <a:gdLst/>
            <a:ahLst/>
            <a:cxnLst/>
            <a:rect l="l" t="t" r="r" b="b"/>
            <a:pathLst>
              <a:path w="678179" h="768350">
                <a:moveTo>
                  <a:pt x="0" y="0"/>
                </a:moveTo>
                <a:lnTo>
                  <a:pt x="677898" y="0"/>
                </a:lnTo>
                <a:lnTo>
                  <a:pt x="677898" y="768285"/>
                </a:lnTo>
                <a:lnTo>
                  <a:pt x="0" y="768285"/>
                </a:lnTo>
                <a:lnTo>
                  <a:pt x="0" y="0"/>
                </a:lnTo>
                <a:close/>
              </a:path>
            </a:pathLst>
          </a:custGeom>
          <a:ln w="38099">
            <a:solidFill>
              <a:srgbClr val="FF0000"/>
            </a:solidFill>
          </a:ln>
        </p:spPr>
        <p:txBody>
          <a:bodyPr wrap="square" lIns="0" tIns="0" rIns="0" bIns="0" rtlCol="0"/>
          <a:lstStyle/>
          <a:p>
            <a:endParaRPr/>
          </a:p>
        </p:txBody>
      </p:sp>
      <p:sp>
        <p:nvSpPr>
          <p:cNvPr id="15" name="object 15"/>
          <p:cNvSpPr/>
          <p:nvPr/>
        </p:nvSpPr>
        <p:spPr>
          <a:xfrm>
            <a:off x="4981993" y="2752882"/>
            <a:ext cx="567055" cy="801793"/>
          </a:xfrm>
          <a:custGeom>
            <a:avLst/>
            <a:gdLst/>
            <a:ahLst/>
            <a:cxnLst/>
            <a:rect l="l" t="t" r="r" b="b"/>
            <a:pathLst>
              <a:path w="567054" h="601344">
                <a:moveTo>
                  <a:pt x="0" y="0"/>
                </a:moveTo>
                <a:lnTo>
                  <a:pt x="566848" y="0"/>
                </a:lnTo>
                <a:lnTo>
                  <a:pt x="566848" y="600833"/>
                </a:lnTo>
                <a:lnTo>
                  <a:pt x="0" y="600833"/>
                </a:lnTo>
                <a:lnTo>
                  <a:pt x="0" y="0"/>
                </a:lnTo>
                <a:close/>
              </a:path>
            </a:pathLst>
          </a:custGeom>
          <a:ln w="38099">
            <a:solidFill>
              <a:srgbClr val="FF0000"/>
            </a:solidFill>
          </a:ln>
        </p:spPr>
        <p:txBody>
          <a:bodyPr wrap="square" lIns="0" tIns="0" rIns="0" bIns="0" rtlCol="0"/>
          <a:lstStyle/>
          <a:p>
            <a:endParaRPr/>
          </a:p>
        </p:txBody>
      </p:sp>
      <p:sp>
        <p:nvSpPr>
          <p:cNvPr id="16" name="object 16"/>
          <p:cNvSpPr/>
          <p:nvPr/>
        </p:nvSpPr>
        <p:spPr>
          <a:xfrm>
            <a:off x="5409690" y="2285730"/>
            <a:ext cx="1128395" cy="1927860"/>
          </a:xfrm>
          <a:custGeom>
            <a:avLst/>
            <a:gdLst/>
            <a:ahLst/>
            <a:cxnLst/>
            <a:rect l="l" t="t" r="r" b="b"/>
            <a:pathLst>
              <a:path w="1128395" h="1445895">
                <a:moveTo>
                  <a:pt x="0" y="0"/>
                </a:moveTo>
                <a:lnTo>
                  <a:pt x="1128097" y="0"/>
                </a:lnTo>
                <a:lnTo>
                  <a:pt x="1128097" y="1445847"/>
                </a:lnTo>
                <a:lnTo>
                  <a:pt x="0" y="1445847"/>
                </a:lnTo>
                <a:lnTo>
                  <a:pt x="0" y="0"/>
                </a:lnTo>
                <a:close/>
              </a:path>
            </a:pathLst>
          </a:custGeom>
          <a:ln w="38099">
            <a:solidFill>
              <a:srgbClr val="4985E8"/>
            </a:solidFill>
          </a:ln>
        </p:spPr>
        <p:txBody>
          <a:bodyPr wrap="square" lIns="0" tIns="0" rIns="0" bIns="0" rtlCol="0"/>
          <a:lstStyle/>
          <a:p>
            <a:endParaRPr/>
          </a:p>
        </p:txBody>
      </p:sp>
      <p:sp>
        <p:nvSpPr>
          <p:cNvPr id="17" name="object 17"/>
          <p:cNvSpPr/>
          <p:nvPr/>
        </p:nvSpPr>
        <p:spPr>
          <a:xfrm>
            <a:off x="5309442" y="3652060"/>
            <a:ext cx="353695" cy="562187"/>
          </a:xfrm>
          <a:custGeom>
            <a:avLst/>
            <a:gdLst/>
            <a:ahLst/>
            <a:cxnLst/>
            <a:rect l="l" t="t" r="r" b="b"/>
            <a:pathLst>
              <a:path w="353695" h="421639">
                <a:moveTo>
                  <a:pt x="0" y="0"/>
                </a:moveTo>
                <a:lnTo>
                  <a:pt x="353149" y="0"/>
                </a:lnTo>
                <a:lnTo>
                  <a:pt x="353149" y="421099"/>
                </a:lnTo>
                <a:lnTo>
                  <a:pt x="0" y="421099"/>
                </a:lnTo>
                <a:lnTo>
                  <a:pt x="0" y="0"/>
                </a:lnTo>
                <a:close/>
              </a:path>
            </a:pathLst>
          </a:custGeom>
          <a:ln w="38099">
            <a:solidFill>
              <a:srgbClr val="00FF00"/>
            </a:solidFill>
          </a:ln>
        </p:spPr>
        <p:txBody>
          <a:bodyPr wrap="square" lIns="0" tIns="0" rIns="0" bIns="0" rtlCol="0"/>
          <a:lstStyle/>
          <a:p>
            <a:endParaRPr/>
          </a:p>
        </p:txBody>
      </p:sp>
      <p:sp>
        <p:nvSpPr>
          <p:cNvPr id="18" name="object 18"/>
          <p:cNvSpPr txBox="1"/>
          <p:nvPr/>
        </p:nvSpPr>
        <p:spPr>
          <a:xfrm>
            <a:off x="4523062" y="1348485"/>
            <a:ext cx="2042160" cy="307777"/>
          </a:xfrm>
          <a:prstGeom prst="rect">
            <a:avLst/>
          </a:prstGeom>
        </p:spPr>
        <p:txBody>
          <a:bodyPr vert="horz" wrap="square" lIns="0" tIns="0" rIns="0" bIns="0" rtlCol="0">
            <a:spAutoFit/>
          </a:bodyPr>
          <a:lstStyle/>
          <a:p>
            <a:pPr marL="12700">
              <a:lnSpc>
                <a:spcPct val="100000"/>
              </a:lnSpc>
            </a:pPr>
            <a:r>
              <a:rPr sz="2000" b="1" spc="-5" dirty="0">
                <a:latin typeface="Arial"/>
                <a:cs typeface="Arial"/>
              </a:rPr>
              <a:t>Object</a:t>
            </a:r>
            <a:r>
              <a:rPr sz="2000" b="1" spc="-45" dirty="0">
                <a:latin typeface="Arial"/>
                <a:cs typeface="Arial"/>
              </a:rPr>
              <a:t> </a:t>
            </a:r>
            <a:r>
              <a:rPr sz="2000" b="1" spc="-5" dirty="0">
                <a:latin typeface="Arial"/>
                <a:cs typeface="Arial"/>
              </a:rPr>
              <a:t>Detection</a:t>
            </a:r>
            <a:endParaRPr sz="2000">
              <a:latin typeface="Arial"/>
              <a:cs typeface="Arial"/>
            </a:endParaRPr>
          </a:p>
        </p:txBody>
      </p:sp>
      <p:sp>
        <p:nvSpPr>
          <p:cNvPr id="19" name="object 19"/>
          <p:cNvSpPr/>
          <p:nvPr/>
        </p:nvSpPr>
        <p:spPr>
          <a:xfrm>
            <a:off x="6743614" y="2143865"/>
            <a:ext cx="2242345" cy="2242392"/>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6921661" y="2774133"/>
            <a:ext cx="681990" cy="968587"/>
          </a:xfrm>
          <a:custGeom>
            <a:avLst/>
            <a:gdLst/>
            <a:ahLst/>
            <a:cxnLst/>
            <a:rect l="l" t="t" r="r" b="b"/>
            <a:pathLst>
              <a:path w="681990" h="726439">
                <a:moveTo>
                  <a:pt x="263924" y="131962"/>
                </a:moveTo>
                <a:lnTo>
                  <a:pt x="185399" y="56557"/>
                </a:lnTo>
                <a:lnTo>
                  <a:pt x="131974" y="81692"/>
                </a:lnTo>
                <a:lnTo>
                  <a:pt x="144524" y="273354"/>
                </a:lnTo>
                <a:lnTo>
                  <a:pt x="179099" y="377054"/>
                </a:lnTo>
                <a:lnTo>
                  <a:pt x="109974" y="307921"/>
                </a:lnTo>
                <a:lnTo>
                  <a:pt x="15724" y="399044"/>
                </a:lnTo>
                <a:lnTo>
                  <a:pt x="0" y="521568"/>
                </a:lnTo>
                <a:lnTo>
                  <a:pt x="160249" y="584418"/>
                </a:lnTo>
                <a:lnTo>
                  <a:pt x="229374" y="725818"/>
                </a:lnTo>
                <a:lnTo>
                  <a:pt x="681823" y="719518"/>
                </a:lnTo>
                <a:lnTo>
                  <a:pt x="678673" y="640968"/>
                </a:lnTo>
                <a:lnTo>
                  <a:pt x="590698" y="565568"/>
                </a:lnTo>
                <a:lnTo>
                  <a:pt x="615848" y="499593"/>
                </a:lnTo>
                <a:lnTo>
                  <a:pt x="549873" y="405316"/>
                </a:lnTo>
                <a:lnTo>
                  <a:pt x="471324" y="0"/>
                </a:lnTo>
                <a:lnTo>
                  <a:pt x="392749" y="3144"/>
                </a:lnTo>
                <a:lnTo>
                  <a:pt x="367624" y="106827"/>
                </a:lnTo>
                <a:lnTo>
                  <a:pt x="263924" y="131962"/>
                </a:lnTo>
                <a:close/>
              </a:path>
            </a:pathLst>
          </a:custGeom>
          <a:ln w="28574">
            <a:solidFill>
              <a:srgbClr val="FF0000"/>
            </a:solidFill>
          </a:ln>
        </p:spPr>
        <p:txBody>
          <a:bodyPr wrap="square" lIns="0" tIns="0" rIns="0" bIns="0" rtlCol="0"/>
          <a:lstStyle/>
          <a:p>
            <a:endParaRPr/>
          </a:p>
        </p:txBody>
      </p:sp>
      <p:sp>
        <p:nvSpPr>
          <p:cNvPr id="21" name="object 21"/>
          <p:cNvSpPr/>
          <p:nvPr/>
        </p:nvSpPr>
        <p:spPr>
          <a:xfrm>
            <a:off x="7389835" y="2728047"/>
            <a:ext cx="427355" cy="779780"/>
          </a:xfrm>
          <a:custGeom>
            <a:avLst/>
            <a:gdLst/>
            <a:ahLst/>
            <a:cxnLst/>
            <a:rect l="l" t="t" r="r" b="b"/>
            <a:pathLst>
              <a:path w="427354" h="584835">
                <a:moveTo>
                  <a:pt x="122524" y="97409"/>
                </a:moveTo>
                <a:lnTo>
                  <a:pt x="210499" y="84834"/>
                </a:lnTo>
                <a:lnTo>
                  <a:pt x="276499" y="0"/>
                </a:lnTo>
                <a:lnTo>
                  <a:pt x="311049" y="6287"/>
                </a:lnTo>
                <a:lnTo>
                  <a:pt x="336174" y="147679"/>
                </a:lnTo>
                <a:lnTo>
                  <a:pt x="336174" y="311064"/>
                </a:lnTo>
                <a:lnTo>
                  <a:pt x="389624" y="443026"/>
                </a:lnTo>
                <a:lnTo>
                  <a:pt x="427299" y="540433"/>
                </a:lnTo>
                <a:lnTo>
                  <a:pt x="298499" y="565583"/>
                </a:lnTo>
                <a:lnTo>
                  <a:pt x="131949" y="584408"/>
                </a:lnTo>
                <a:lnTo>
                  <a:pt x="147674" y="537283"/>
                </a:lnTo>
                <a:lnTo>
                  <a:pt x="84824" y="449314"/>
                </a:lnTo>
                <a:lnTo>
                  <a:pt x="0" y="62844"/>
                </a:lnTo>
                <a:lnTo>
                  <a:pt x="122524" y="97409"/>
                </a:lnTo>
                <a:close/>
              </a:path>
            </a:pathLst>
          </a:custGeom>
          <a:ln w="38099">
            <a:solidFill>
              <a:srgbClr val="FF0000"/>
            </a:solidFill>
          </a:ln>
        </p:spPr>
        <p:txBody>
          <a:bodyPr wrap="square" lIns="0" tIns="0" rIns="0" bIns="0" rtlCol="0"/>
          <a:lstStyle/>
          <a:p>
            <a:endParaRPr/>
          </a:p>
        </p:txBody>
      </p:sp>
      <p:sp>
        <p:nvSpPr>
          <p:cNvPr id="22" name="object 22"/>
          <p:cNvSpPr/>
          <p:nvPr/>
        </p:nvSpPr>
        <p:spPr>
          <a:xfrm>
            <a:off x="7751159" y="2271417"/>
            <a:ext cx="1052830" cy="1885527"/>
          </a:xfrm>
          <a:custGeom>
            <a:avLst/>
            <a:gdLst/>
            <a:ahLst/>
            <a:cxnLst/>
            <a:rect l="l" t="t" r="r" b="b"/>
            <a:pathLst>
              <a:path w="1052829" h="1414145">
                <a:moveTo>
                  <a:pt x="364474" y="0"/>
                </a:moveTo>
                <a:lnTo>
                  <a:pt x="694398" y="100539"/>
                </a:lnTo>
                <a:lnTo>
                  <a:pt x="776073" y="351904"/>
                </a:lnTo>
                <a:lnTo>
                  <a:pt x="688123" y="487011"/>
                </a:lnTo>
                <a:lnTo>
                  <a:pt x="1052572" y="1137407"/>
                </a:lnTo>
                <a:lnTo>
                  <a:pt x="992897" y="1363632"/>
                </a:lnTo>
                <a:lnTo>
                  <a:pt x="452449" y="1413907"/>
                </a:lnTo>
                <a:lnTo>
                  <a:pt x="241949" y="1344782"/>
                </a:lnTo>
                <a:lnTo>
                  <a:pt x="65974" y="1247382"/>
                </a:lnTo>
                <a:lnTo>
                  <a:pt x="141399" y="860908"/>
                </a:lnTo>
                <a:lnTo>
                  <a:pt x="72274" y="716383"/>
                </a:lnTo>
                <a:lnTo>
                  <a:pt x="150824" y="496441"/>
                </a:lnTo>
                <a:lnTo>
                  <a:pt x="0" y="336199"/>
                </a:lnTo>
                <a:lnTo>
                  <a:pt x="207374" y="6287"/>
                </a:lnTo>
                <a:lnTo>
                  <a:pt x="364474" y="0"/>
                </a:lnTo>
                <a:close/>
              </a:path>
            </a:pathLst>
          </a:custGeom>
          <a:ln w="38099">
            <a:solidFill>
              <a:srgbClr val="4985E8"/>
            </a:solidFill>
          </a:ln>
        </p:spPr>
        <p:txBody>
          <a:bodyPr wrap="square" lIns="0" tIns="0" rIns="0" bIns="0" rtlCol="0"/>
          <a:lstStyle/>
          <a:p>
            <a:endParaRPr/>
          </a:p>
        </p:txBody>
      </p:sp>
      <p:sp>
        <p:nvSpPr>
          <p:cNvPr id="23" name="object 23"/>
          <p:cNvSpPr/>
          <p:nvPr/>
        </p:nvSpPr>
        <p:spPr>
          <a:xfrm>
            <a:off x="7660036" y="3712561"/>
            <a:ext cx="327025" cy="452967"/>
          </a:xfrm>
          <a:custGeom>
            <a:avLst/>
            <a:gdLst/>
            <a:ahLst/>
            <a:cxnLst/>
            <a:rect l="l" t="t" r="r" b="b"/>
            <a:pathLst>
              <a:path w="327025" h="339725">
                <a:moveTo>
                  <a:pt x="0" y="295349"/>
                </a:moveTo>
                <a:lnTo>
                  <a:pt x="69124" y="160249"/>
                </a:lnTo>
                <a:lnTo>
                  <a:pt x="34574" y="100549"/>
                </a:lnTo>
                <a:lnTo>
                  <a:pt x="75424" y="0"/>
                </a:lnTo>
                <a:lnTo>
                  <a:pt x="194824" y="0"/>
                </a:lnTo>
                <a:lnTo>
                  <a:pt x="219949" y="97399"/>
                </a:lnTo>
                <a:lnTo>
                  <a:pt x="188524" y="169674"/>
                </a:lnTo>
                <a:lnTo>
                  <a:pt x="248224" y="191674"/>
                </a:lnTo>
                <a:lnTo>
                  <a:pt x="295349" y="169674"/>
                </a:lnTo>
                <a:lnTo>
                  <a:pt x="326774" y="248224"/>
                </a:lnTo>
                <a:lnTo>
                  <a:pt x="241949" y="339324"/>
                </a:lnTo>
                <a:lnTo>
                  <a:pt x="0" y="295349"/>
                </a:lnTo>
                <a:close/>
              </a:path>
            </a:pathLst>
          </a:custGeom>
          <a:ln w="38099">
            <a:solidFill>
              <a:srgbClr val="00FF00"/>
            </a:solidFill>
          </a:ln>
        </p:spPr>
        <p:txBody>
          <a:bodyPr wrap="square" lIns="0" tIns="0" rIns="0" bIns="0" rtlCol="0"/>
          <a:lstStyle/>
          <a:p>
            <a:endParaRPr/>
          </a:p>
        </p:txBody>
      </p:sp>
      <p:sp>
        <p:nvSpPr>
          <p:cNvPr id="24" name="object 24"/>
          <p:cNvSpPr txBox="1"/>
          <p:nvPr/>
        </p:nvSpPr>
        <p:spPr>
          <a:xfrm>
            <a:off x="7005290" y="1145285"/>
            <a:ext cx="1703705" cy="615553"/>
          </a:xfrm>
          <a:prstGeom prst="rect">
            <a:avLst/>
          </a:prstGeom>
        </p:spPr>
        <p:txBody>
          <a:bodyPr vert="horz" wrap="square" lIns="0" tIns="0" rIns="0" bIns="0" rtlCol="0">
            <a:spAutoFit/>
          </a:bodyPr>
          <a:lstStyle/>
          <a:p>
            <a:pPr marL="12700" marR="5080" indent="323850">
              <a:lnSpc>
                <a:spcPct val="100000"/>
              </a:lnSpc>
            </a:pPr>
            <a:r>
              <a:rPr sz="2000" b="1" spc="-5" dirty="0">
                <a:latin typeface="Arial"/>
                <a:cs typeface="Arial"/>
              </a:rPr>
              <a:t>Instance  Segmentation</a:t>
            </a:r>
            <a:endParaRPr sz="2000">
              <a:latin typeface="Arial"/>
              <a:cs typeface="Arial"/>
            </a:endParaRPr>
          </a:p>
        </p:txBody>
      </p:sp>
      <p:sp>
        <p:nvSpPr>
          <p:cNvPr id="25" name="object 25"/>
          <p:cNvSpPr txBox="1"/>
          <p:nvPr/>
        </p:nvSpPr>
        <p:spPr>
          <a:xfrm>
            <a:off x="6912240" y="4569770"/>
            <a:ext cx="1905000" cy="276999"/>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CAT</a:t>
            </a:r>
            <a:r>
              <a:rPr sz="1800" spc="-5" dirty="0">
                <a:latin typeface="Arial"/>
                <a:cs typeface="Arial"/>
              </a:rPr>
              <a:t>, </a:t>
            </a:r>
            <a:r>
              <a:rPr sz="1800" spc="-5" dirty="0">
                <a:solidFill>
                  <a:srgbClr val="4985E8"/>
                </a:solidFill>
                <a:latin typeface="Arial"/>
                <a:cs typeface="Arial"/>
              </a:rPr>
              <a:t>DOG</a:t>
            </a:r>
            <a:r>
              <a:rPr sz="1800" spc="-5" dirty="0">
                <a:latin typeface="Arial"/>
                <a:cs typeface="Arial"/>
              </a:rPr>
              <a:t>,</a:t>
            </a:r>
            <a:r>
              <a:rPr sz="1800" spc="-50" dirty="0">
                <a:latin typeface="Arial"/>
                <a:cs typeface="Arial"/>
              </a:rPr>
              <a:t> </a:t>
            </a:r>
            <a:r>
              <a:rPr sz="1800" spc="-5" dirty="0">
                <a:solidFill>
                  <a:srgbClr val="00FF00"/>
                </a:solidFill>
                <a:latin typeface="Arial"/>
                <a:cs typeface="Arial"/>
              </a:rPr>
              <a:t>DUCK</a:t>
            </a:r>
            <a:endParaRPr sz="1800">
              <a:latin typeface="Arial"/>
              <a:cs typeface="Arial"/>
            </a:endParaRPr>
          </a:p>
        </p:txBody>
      </p:sp>
      <p:sp>
        <p:nvSpPr>
          <p:cNvPr id="26" name="object 26"/>
          <p:cNvSpPr/>
          <p:nvPr/>
        </p:nvSpPr>
        <p:spPr>
          <a:xfrm>
            <a:off x="232202" y="5129658"/>
            <a:ext cx="4143441" cy="494599"/>
          </a:xfrm>
          <a:prstGeom prst="rect">
            <a:avLst/>
          </a:prstGeom>
          <a:blipFill>
            <a:blip r:embed="rId5" cstate="print"/>
            <a:stretch>
              <a:fillRect/>
            </a:stretch>
          </a:blipFill>
        </p:spPr>
        <p:txBody>
          <a:bodyPr wrap="square" lIns="0" tIns="0" rIns="0" bIns="0" rtlCol="0"/>
          <a:lstStyle/>
          <a:p>
            <a:endParaRPr/>
          </a:p>
        </p:txBody>
      </p:sp>
      <p:sp>
        <p:nvSpPr>
          <p:cNvPr id="27" name="object 27"/>
          <p:cNvSpPr txBox="1"/>
          <p:nvPr/>
        </p:nvSpPr>
        <p:spPr>
          <a:xfrm>
            <a:off x="1764645" y="5716376"/>
            <a:ext cx="1043305" cy="215444"/>
          </a:xfrm>
          <a:prstGeom prst="rect">
            <a:avLst/>
          </a:prstGeom>
        </p:spPr>
        <p:txBody>
          <a:bodyPr vert="horz" wrap="square" lIns="0" tIns="0" rIns="0" bIns="0" rtlCol="0">
            <a:spAutoFit/>
          </a:bodyPr>
          <a:lstStyle/>
          <a:p>
            <a:pPr marL="12700">
              <a:lnSpc>
                <a:spcPct val="100000"/>
              </a:lnSpc>
            </a:pPr>
            <a:r>
              <a:rPr sz="1400" spc="-5" dirty="0">
                <a:latin typeface="Arial"/>
                <a:cs typeface="Arial"/>
              </a:rPr>
              <a:t>Single</a:t>
            </a:r>
            <a:r>
              <a:rPr sz="1400" spc="-50" dirty="0">
                <a:latin typeface="Arial"/>
                <a:cs typeface="Arial"/>
              </a:rPr>
              <a:t> </a:t>
            </a:r>
            <a:r>
              <a:rPr sz="1400" spc="-5" dirty="0">
                <a:latin typeface="Arial"/>
                <a:cs typeface="Arial"/>
              </a:rPr>
              <a:t>object</a:t>
            </a:r>
            <a:endParaRPr sz="1400">
              <a:latin typeface="Arial"/>
              <a:cs typeface="Arial"/>
            </a:endParaRPr>
          </a:p>
        </p:txBody>
      </p:sp>
      <p:sp>
        <p:nvSpPr>
          <p:cNvPr id="28" name="object 28"/>
          <p:cNvSpPr/>
          <p:nvPr/>
        </p:nvSpPr>
        <p:spPr>
          <a:xfrm>
            <a:off x="4504543" y="5129658"/>
            <a:ext cx="4454541" cy="494599"/>
          </a:xfrm>
          <a:prstGeom prst="rect">
            <a:avLst/>
          </a:prstGeom>
          <a:blipFill>
            <a:blip r:embed="rId6" cstate="print"/>
            <a:stretch>
              <a:fillRect/>
            </a:stretch>
          </a:blipFill>
        </p:spPr>
        <p:txBody>
          <a:bodyPr wrap="square" lIns="0" tIns="0" rIns="0" bIns="0" rtlCol="0"/>
          <a:lstStyle/>
          <a:p>
            <a:endParaRPr/>
          </a:p>
        </p:txBody>
      </p:sp>
      <p:sp>
        <p:nvSpPr>
          <p:cNvPr id="29" name="object 29"/>
          <p:cNvSpPr txBox="1"/>
          <p:nvPr/>
        </p:nvSpPr>
        <p:spPr>
          <a:xfrm>
            <a:off x="6085138" y="5701276"/>
            <a:ext cx="1250315" cy="215444"/>
          </a:xfrm>
          <a:prstGeom prst="rect">
            <a:avLst/>
          </a:prstGeom>
        </p:spPr>
        <p:txBody>
          <a:bodyPr vert="horz" wrap="square" lIns="0" tIns="0" rIns="0" bIns="0" rtlCol="0">
            <a:spAutoFit/>
          </a:bodyPr>
          <a:lstStyle/>
          <a:p>
            <a:pPr marL="12700">
              <a:lnSpc>
                <a:spcPct val="100000"/>
              </a:lnSpc>
            </a:pPr>
            <a:r>
              <a:rPr sz="1400" spc="-5" dirty="0">
                <a:latin typeface="Arial"/>
                <a:cs typeface="Arial"/>
              </a:rPr>
              <a:t>Multiple</a:t>
            </a:r>
            <a:r>
              <a:rPr sz="1400" spc="-35" dirty="0">
                <a:latin typeface="Arial"/>
                <a:cs typeface="Arial"/>
              </a:rPr>
              <a:t> </a:t>
            </a:r>
            <a:r>
              <a:rPr sz="1400" spc="-5" dirty="0">
                <a:latin typeface="Arial"/>
                <a:cs typeface="Arial"/>
              </a:rPr>
              <a:t>objects</a:t>
            </a:r>
            <a:endParaRPr sz="1400">
              <a:latin typeface="Arial"/>
              <a:cs typeface="Arial"/>
            </a:endParaRPr>
          </a:p>
        </p:txBody>
      </p:sp>
      <p:sp>
        <p:nvSpPr>
          <p:cNvPr id="30" name="object 30"/>
          <p:cNvSpPr txBox="1"/>
          <p:nvPr/>
        </p:nvSpPr>
        <p:spPr>
          <a:xfrm>
            <a:off x="5399121" y="6305351"/>
            <a:ext cx="1238885" cy="269304"/>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8</a:t>
            </a:r>
            <a:r>
              <a:rPr sz="2000" spc="-7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31" name="object 31"/>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1 Feb</a:t>
            </a:r>
            <a:r>
              <a:rPr spc="-70" dirty="0"/>
              <a:t> </a:t>
            </a:r>
            <a:r>
              <a:rPr spc="-5" dirty="0"/>
              <a:t>2016</a:t>
            </a:r>
          </a:p>
        </p:txBody>
      </p:sp>
      <p:sp>
        <p:nvSpPr>
          <p:cNvPr id="32" name="object 32"/>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33" name="object 33"/>
          <p:cNvSpPr txBox="1"/>
          <p:nvPr/>
        </p:nvSpPr>
        <p:spPr>
          <a:xfrm>
            <a:off x="6812346" y="6316747"/>
            <a:ext cx="167005" cy="269304"/>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8</a:t>
            </a:r>
            <a:endParaRPr sz="20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4" name="object 4"/>
          <p:cNvSpPr/>
          <p:nvPr/>
        </p:nvSpPr>
        <p:spPr>
          <a:xfrm>
            <a:off x="245452" y="2133612"/>
            <a:ext cx="2007145" cy="222044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10972" y="1366217"/>
            <a:ext cx="1675764" cy="307777"/>
          </a:xfrm>
          <a:prstGeom prst="rect">
            <a:avLst/>
          </a:prstGeom>
        </p:spPr>
        <p:txBody>
          <a:bodyPr vert="horz" wrap="square" lIns="0" tIns="0" rIns="0" bIns="0" rtlCol="0">
            <a:spAutoFit/>
          </a:bodyPr>
          <a:lstStyle/>
          <a:p>
            <a:pPr marL="12700">
              <a:lnSpc>
                <a:spcPct val="100000"/>
              </a:lnSpc>
            </a:pPr>
            <a:r>
              <a:rPr sz="2000" b="1" spc="-5" dirty="0">
                <a:solidFill>
                  <a:srgbClr val="D8D8D8"/>
                </a:solidFill>
                <a:latin typeface="Arial"/>
                <a:cs typeface="Arial"/>
              </a:rPr>
              <a:t>Classification</a:t>
            </a:r>
            <a:endParaRPr sz="2000">
              <a:latin typeface="Arial"/>
              <a:cs typeface="Arial"/>
            </a:endParaRPr>
          </a:p>
        </p:txBody>
      </p:sp>
      <p:sp>
        <p:nvSpPr>
          <p:cNvPr id="6" name="object 6"/>
          <p:cNvSpPr txBox="1"/>
          <p:nvPr/>
        </p:nvSpPr>
        <p:spPr>
          <a:xfrm>
            <a:off x="2486081" y="1145285"/>
            <a:ext cx="1710055" cy="615553"/>
          </a:xfrm>
          <a:prstGeom prst="rect">
            <a:avLst/>
          </a:prstGeom>
        </p:spPr>
        <p:txBody>
          <a:bodyPr vert="horz" wrap="square" lIns="0" tIns="0" rIns="0" bIns="0" rtlCol="0">
            <a:spAutoFit/>
          </a:bodyPr>
          <a:lstStyle/>
          <a:p>
            <a:pPr marL="29845">
              <a:lnSpc>
                <a:spcPct val="100000"/>
              </a:lnSpc>
            </a:pPr>
            <a:r>
              <a:rPr sz="2000" b="1" spc="-5" dirty="0">
                <a:latin typeface="Arial"/>
                <a:cs typeface="Arial"/>
              </a:rPr>
              <a:t>Classification</a:t>
            </a:r>
            <a:endParaRPr sz="2000">
              <a:latin typeface="Arial"/>
              <a:cs typeface="Arial"/>
            </a:endParaRPr>
          </a:p>
          <a:p>
            <a:pPr marL="12700">
              <a:lnSpc>
                <a:spcPct val="100000"/>
              </a:lnSpc>
            </a:pPr>
            <a:r>
              <a:rPr sz="2000" b="1" spc="-5" dirty="0">
                <a:latin typeface="Arial"/>
                <a:cs typeface="Arial"/>
              </a:rPr>
              <a:t>+</a:t>
            </a:r>
            <a:r>
              <a:rPr sz="2000" b="1" spc="-55" dirty="0">
                <a:latin typeface="Arial"/>
                <a:cs typeface="Arial"/>
              </a:rPr>
              <a:t> </a:t>
            </a:r>
            <a:r>
              <a:rPr sz="2000" b="1" spc="-5" dirty="0">
                <a:latin typeface="Arial"/>
                <a:cs typeface="Arial"/>
              </a:rPr>
              <a:t>Localization</a:t>
            </a:r>
            <a:endParaRPr sz="2000">
              <a:latin typeface="Arial"/>
              <a:cs typeface="Arial"/>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Computer Vision</a:t>
            </a:r>
            <a:r>
              <a:rPr spc="-25" dirty="0"/>
              <a:t> </a:t>
            </a:r>
            <a:r>
              <a:rPr spc="-5" dirty="0"/>
              <a:t>Tasks</a:t>
            </a:r>
          </a:p>
        </p:txBody>
      </p:sp>
      <p:sp>
        <p:nvSpPr>
          <p:cNvPr id="8" name="object 8"/>
          <p:cNvSpPr/>
          <p:nvPr/>
        </p:nvSpPr>
        <p:spPr>
          <a:xfrm>
            <a:off x="2338088" y="2142732"/>
            <a:ext cx="2007145" cy="2220392"/>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888322" y="2166850"/>
            <a:ext cx="1019175" cy="2220807"/>
          </a:xfrm>
          <a:custGeom>
            <a:avLst/>
            <a:gdLst/>
            <a:ahLst/>
            <a:cxnLst/>
            <a:rect l="l" t="t" r="r" b="b"/>
            <a:pathLst>
              <a:path w="1019175" h="1665604">
                <a:moveTo>
                  <a:pt x="0" y="0"/>
                </a:moveTo>
                <a:lnTo>
                  <a:pt x="1019097" y="0"/>
                </a:lnTo>
                <a:lnTo>
                  <a:pt x="1019097" y="1665406"/>
                </a:lnTo>
                <a:lnTo>
                  <a:pt x="0" y="1665406"/>
                </a:lnTo>
                <a:lnTo>
                  <a:pt x="0" y="0"/>
                </a:lnTo>
                <a:close/>
              </a:path>
            </a:pathLst>
          </a:custGeom>
          <a:ln w="76199">
            <a:solidFill>
              <a:srgbClr val="FF0000"/>
            </a:solidFill>
          </a:ln>
        </p:spPr>
        <p:txBody>
          <a:bodyPr wrap="square" lIns="0" tIns="0" rIns="0" bIns="0" rtlCol="0"/>
          <a:lstStyle/>
          <a:p>
            <a:endParaRPr/>
          </a:p>
        </p:txBody>
      </p:sp>
      <p:sp>
        <p:nvSpPr>
          <p:cNvPr id="10" name="object 10"/>
          <p:cNvSpPr/>
          <p:nvPr/>
        </p:nvSpPr>
        <p:spPr>
          <a:xfrm>
            <a:off x="4430741" y="2151352"/>
            <a:ext cx="2227370" cy="222740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603565" y="2779045"/>
            <a:ext cx="678180" cy="1024467"/>
          </a:xfrm>
          <a:custGeom>
            <a:avLst/>
            <a:gdLst/>
            <a:ahLst/>
            <a:cxnLst/>
            <a:rect l="l" t="t" r="r" b="b"/>
            <a:pathLst>
              <a:path w="678179" h="768350">
                <a:moveTo>
                  <a:pt x="0" y="0"/>
                </a:moveTo>
                <a:lnTo>
                  <a:pt x="677898" y="0"/>
                </a:lnTo>
                <a:lnTo>
                  <a:pt x="677898" y="768285"/>
                </a:lnTo>
                <a:lnTo>
                  <a:pt x="0" y="768285"/>
                </a:lnTo>
                <a:lnTo>
                  <a:pt x="0" y="0"/>
                </a:lnTo>
                <a:close/>
              </a:path>
            </a:pathLst>
          </a:custGeom>
          <a:ln w="38099">
            <a:solidFill>
              <a:srgbClr val="F4CCCC"/>
            </a:solidFill>
          </a:ln>
        </p:spPr>
        <p:txBody>
          <a:bodyPr wrap="square" lIns="0" tIns="0" rIns="0" bIns="0" rtlCol="0"/>
          <a:lstStyle/>
          <a:p>
            <a:endParaRPr/>
          </a:p>
        </p:txBody>
      </p:sp>
      <p:sp>
        <p:nvSpPr>
          <p:cNvPr id="12" name="object 12"/>
          <p:cNvSpPr/>
          <p:nvPr/>
        </p:nvSpPr>
        <p:spPr>
          <a:xfrm>
            <a:off x="4981993" y="2752882"/>
            <a:ext cx="567055" cy="801793"/>
          </a:xfrm>
          <a:custGeom>
            <a:avLst/>
            <a:gdLst/>
            <a:ahLst/>
            <a:cxnLst/>
            <a:rect l="l" t="t" r="r" b="b"/>
            <a:pathLst>
              <a:path w="567054" h="601344">
                <a:moveTo>
                  <a:pt x="0" y="0"/>
                </a:moveTo>
                <a:lnTo>
                  <a:pt x="566848" y="0"/>
                </a:lnTo>
                <a:lnTo>
                  <a:pt x="566848" y="600833"/>
                </a:lnTo>
                <a:lnTo>
                  <a:pt x="0" y="600833"/>
                </a:lnTo>
                <a:lnTo>
                  <a:pt x="0" y="0"/>
                </a:lnTo>
                <a:close/>
              </a:path>
            </a:pathLst>
          </a:custGeom>
          <a:ln w="38099">
            <a:solidFill>
              <a:srgbClr val="F4CCCC"/>
            </a:solidFill>
          </a:ln>
        </p:spPr>
        <p:txBody>
          <a:bodyPr wrap="square" lIns="0" tIns="0" rIns="0" bIns="0" rtlCol="0"/>
          <a:lstStyle/>
          <a:p>
            <a:endParaRPr/>
          </a:p>
        </p:txBody>
      </p:sp>
      <p:sp>
        <p:nvSpPr>
          <p:cNvPr id="13" name="object 13"/>
          <p:cNvSpPr/>
          <p:nvPr/>
        </p:nvSpPr>
        <p:spPr>
          <a:xfrm>
            <a:off x="5409690" y="2285730"/>
            <a:ext cx="1128395" cy="1927860"/>
          </a:xfrm>
          <a:custGeom>
            <a:avLst/>
            <a:gdLst/>
            <a:ahLst/>
            <a:cxnLst/>
            <a:rect l="l" t="t" r="r" b="b"/>
            <a:pathLst>
              <a:path w="1128395" h="1445895">
                <a:moveTo>
                  <a:pt x="0" y="0"/>
                </a:moveTo>
                <a:lnTo>
                  <a:pt x="1128097" y="0"/>
                </a:lnTo>
                <a:lnTo>
                  <a:pt x="1128097" y="1445847"/>
                </a:lnTo>
                <a:lnTo>
                  <a:pt x="0" y="1445847"/>
                </a:lnTo>
                <a:lnTo>
                  <a:pt x="0" y="0"/>
                </a:lnTo>
                <a:close/>
              </a:path>
            </a:pathLst>
          </a:custGeom>
          <a:ln w="38099">
            <a:solidFill>
              <a:srgbClr val="C8DAF7"/>
            </a:solidFill>
          </a:ln>
        </p:spPr>
        <p:txBody>
          <a:bodyPr wrap="square" lIns="0" tIns="0" rIns="0" bIns="0" rtlCol="0"/>
          <a:lstStyle/>
          <a:p>
            <a:endParaRPr/>
          </a:p>
        </p:txBody>
      </p:sp>
      <p:sp>
        <p:nvSpPr>
          <p:cNvPr id="14" name="object 14"/>
          <p:cNvSpPr/>
          <p:nvPr/>
        </p:nvSpPr>
        <p:spPr>
          <a:xfrm>
            <a:off x="5309442" y="3652060"/>
            <a:ext cx="353695" cy="562187"/>
          </a:xfrm>
          <a:custGeom>
            <a:avLst/>
            <a:gdLst/>
            <a:ahLst/>
            <a:cxnLst/>
            <a:rect l="l" t="t" r="r" b="b"/>
            <a:pathLst>
              <a:path w="353695" h="421639">
                <a:moveTo>
                  <a:pt x="0" y="0"/>
                </a:moveTo>
                <a:lnTo>
                  <a:pt x="353149" y="0"/>
                </a:lnTo>
                <a:lnTo>
                  <a:pt x="353149" y="421099"/>
                </a:lnTo>
                <a:lnTo>
                  <a:pt x="0" y="421099"/>
                </a:lnTo>
                <a:lnTo>
                  <a:pt x="0" y="0"/>
                </a:lnTo>
                <a:close/>
              </a:path>
            </a:pathLst>
          </a:custGeom>
          <a:ln w="38099">
            <a:solidFill>
              <a:srgbClr val="00FF00"/>
            </a:solidFill>
          </a:ln>
        </p:spPr>
        <p:txBody>
          <a:bodyPr wrap="square" lIns="0" tIns="0" rIns="0" bIns="0" rtlCol="0"/>
          <a:lstStyle/>
          <a:p>
            <a:endParaRPr/>
          </a:p>
        </p:txBody>
      </p:sp>
      <p:sp>
        <p:nvSpPr>
          <p:cNvPr id="15" name="object 15"/>
          <p:cNvSpPr txBox="1"/>
          <p:nvPr/>
        </p:nvSpPr>
        <p:spPr>
          <a:xfrm>
            <a:off x="4523062" y="1348485"/>
            <a:ext cx="2042160" cy="307777"/>
          </a:xfrm>
          <a:prstGeom prst="rect">
            <a:avLst/>
          </a:prstGeom>
        </p:spPr>
        <p:txBody>
          <a:bodyPr vert="horz" wrap="square" lIns="0" tIns="0" rIns="0" bIns="0" rtlCol="0">
            <a:spAutoFit/>
          </a:bodyPr>
          <a:lstStyle/>
          <a:p>
            <a:pPr marL="12700">
              <a:lnSpc>
                <a:spcPct val="100000"/>
              </a:lnSpc>
            </a:pPr>
            <a:r>
              <a:rPr sz="2000" b="1" spc="-5" dirty="0">
                <a:solidFill>
                  <a:srgbClr val="D8D8D8"/>
                </a:solidFill>
                <a:latin typeface="Arial"/>
                <a:cs typeface="Arial"/>
              </a:rPr>
              <a:t>Object</a:t>
            </a:r>
            <a:r>
              <a:rPr sz="2000" b="1" spc="-45" dirty="0">
                <a:solidFill>
                  <a:srgbClr val="D8D8D8"/>
                </a:solidFill>
                <a:latin typeface="Arial"/>
                <a:cs typeface="Arial"/>
              </a:rPr>
              <a:t> </a:t>
            </a:r>
            <a:r>
              <a:rPr sz="2000" b="1" spc="-5" dirty="0">
                <a:solidFill>
                  <a:srgbClr val="D8D8D8"/>
                </a:solidFill>
                <a:latin typeface="Arial"/>
                <a:cs typeface="Arial"/>
              </a:rPr>
              <a:t>Detection</a:t>
            </a:r>
            <a:endParaRPr sz="2000">
              <a:latin typeface="Arial"/>
              <a:cs typeface="Arial"/>
            </a:endParaRPr>
          </a:p>
        </p:txBody>
      </p:sp>
      <p:sp>
        <p:nvSpPr>
          <p:cNvPr id="16" name="object 16"/>
          <p:cNvSpPr/>
          <p:nvPr/>
        </p:nvSpPr>
        <p:spPr>
          <a:xfrm>
            <a:off x="6743614" y="2143865"/>
            <a:ext cx="2242345" cy="2242392"/>
          </a:xfrm>
          <a:prstGeom prst="rect">
            <a:avLst/>
          </a:prstGeom>
          <a:blipFill>
            <a:blip r:embed="rId5" cstate="print"/>
            <a:stretch>
              <a:fillRect/>
            </a:stretch>
          </a:blipFill>
        </p:spPr>
        <p:txBody>
          <a:bodyPr wrap="square" lIns="0" tIns="0" rIns="0" bIns="0" rtlCol="0"/>
          <a:lstStyle/>
          <a:p>
            <a:endParaRPr/>
          </a:p>
        </p:txBody>
      </p:sp>
      <p:sp>
        <p:nvSpPr>
          <p:cNvPr id="17" name="object 17"/>
          <p:cNvSpPr txBox="1"/>
          <p:nvPr/>
        </p:nvSpPr>
        <p:spPr>
          <a:xfrm>
            <a:off x="7005290" y="1145285"/>
            <a:ext cx="1703705" cy="615553"/>
          </a:xfrm>
          <a:prstGeom prst="rect">
            <a:avLst/>
          </a:prstGeom>
        </p:spPr>
        <p:txBody>
          <a:bodyPr vert="horz" wrap="square" lIns="0" tIns="0" rIns="0" bIns="0" rtlCol="0">
            <a:spAutoFit/>
          </a:bodyPr>
          <a:lstStyle/>
          <a:p>
            <a:pPr marL="12700" marR="5080" indent="323850">
              <a:lnSpc>
                <a:spcPct val="100000"/>
              </a:lnSpc>
            </a:pPr>
            <a:r>
              <a:rPr sz="2000" b="1" spc="-5" dirty="0">
                <a:solidFill>
                  <a:srgbClr val="D8D8D8"/>
                </a:solidFill>
                <a:latin typeface="Arial"/>
                <a:cs typeface="Arial"/>
              </a:rPr>
              <a:t>Instance  Segmentation</a:t>
            </a:r>
            <a:endParaRPr sz="2000">
              <a:latin typeface="Arial"/>
              <a:cs typeface="Arial"/>
            </a:endParaRPr>
          </a:p>
        </p:txBody>
      </p:sp>
      <p:sp>
        <p:nvSpPr>
          <p:cNvPr id="18" name="object 18"/>
          <p:cNvSpPr txBox="1"/>
          <p:nvPr/>
        </p:nvSpPr>
        <p:spPr>
          <a:xfrm>
            <a:off x="5399121" y="6305351"/>
            <a:ext cx="1238885" cy="269304"/>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Lecture 8</a:t>
            </a:r>
            <a:r>
              <a:rPr sz="2000" spc="-7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1 Feb</a:t>
            </a:r>
            <a:r>
              <a:rPr spc="-70" dirty="0"/>
              <a:t> </a:t>
            </a:r>
            <a:r>
              <a:rPr spc="-5" dirty="0"/>
              <a:t>2016</a:t>
            </a:r>
          </a:p>
        </p:txBody>
      </p:sp>
      <p:sp>
        <p:nvSpPr>
          <p:cNvPr id="20" name="object 20"/>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21" name="object 21"/>
          <p:cNvSpPr txBox="1"/>
          <p:nvPr/>
        </p:nvSpPr>
        <p:spPr>
          <a:xfrm>
            <a:off x="6812346" y="6316747"/>
            <a:ext cx="167005" cy="269304"/>
          </a:xfrm>
          <a:prstGeom prst="rect">
            <a:avLst/>
          </a:prstGeom>
        </p:spPr>
        <p:txBody>
          <a:bodyPr vert="horz" wrap="square" lIns="0" tIns="0" rIns="0" bIns="0" rtlCol="0">
            <a:spAutoFit/>
          </a:bodyPr>
          <a:lstStyle/>
          <a:p>
            <a:pPr marL="12700">
              <a:lnSpc>
                <a:spcPts val="2120"/>
              </a:lnSpc>
            </a:pPr>
            <a:r>
              <a:rPr sz="2000" spc="-5" dirty="0">
                <a:solidFill>
                  <a:srgbClr val="FFFFFF"/>
                </a:solidFill>
                <a:latin typeface="Arial"/>
                <a:cs typeface="Arial"/>
              </a:rPr>
              <a:t>9</a:t>
            </a:r>
            <a:endParaRPr sz="20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Classification + Localization:</a:t>
            </a:r>
            <a:r>
              <a:rPr spc="30" dirty="0"/>
              <a:t> </a:t>
            </a:r>
            <a:r>
              <a:rPr spc="-5" dirty="0"/>
              <a:t>Task</a:t>
            </a:r>
          </a:p>
        </p:txBody>
      </p:sp>
      <p:sp>
        <p:nvSpPr>
          <p:cNvPr id="5" name="object 5"/>
          <p:cNvSpPr txBox="1"/>
          <p:nvPr/>
        </p:nvSpPr>
        <p:spPr>
          <a:xfrm>
            <a:off x="356924" y="1126338"/>
            <a:ext cx="2628900" cy="276999"/>
          </a:xfrm>
          <a:prstGeom prst="rect">
            <a:avLst/>
          </a:prstGeom>
        </p:spPr>
        <p:txBody>
          <a:bodyPr vert="horz" wrap="square" lIns="0" tIns="0" rIns="0" bIns="0" rtlCol="0">
            <a:spAutoFit/>
          </a:bodyPr>
          <a:lstStyle/>
          <a:p>
            <a:pPr marL="12700">
              <a:lnSpc>
                <a:spcPct val="100000"/>
              </a:lnSpc>
            </a:pPr>
            <a:r>
              <a:rPr sz="1800" b="1" spc="-5" dirty="0">
                <a:latin typeface="Arial"/>
                <a:cs typeface="Arial"/>
              </a:rPr>
              <a:t>Classification</a:t>
            </a:r>
            <a:r>
              <a:rPr sz="1800" spc="-5" dirty="0">
                <a:latin typeface="Arial"/>
                <a:cs typeface="Arial"/>
              </a:rPr>
              <a:t>: C</a:t>
            </a:r>
            <a:r>
              <a:rPr sz="1800" spc="5" dirty="0">
                <a:latin typeface="Arial"/>
                <a:cs typeface="Arial"/>
              </a:rPr>
              <a:t> </a:t>
            </a:r>
            <a:r>
              <a:rPr sz="1800" spc="-5" dirty="0">
                <a:latin typeface="Arial"/>
                <a:cs typeface="Arial"/>
              </a:rPr>
              <a:t>classes</a:t>
            </a:r>
            <a:endParaRPr sz="1800">
              <a:latin typeface="Arial"/>
              <a:cs typeface="Arial"/>
            </a:endParaRPr>
          </a:p>
        </p:txBody>
      </p:sp>
      <p:sp>
        <p:nvSpPr>
          <p:cNvPr id="6" name="object 6"/>
          <p:cNvSpPr txBox="1"/>
          <p:nvPr/>
        </p:nvSpPr>
        <p:spPr>
          <a:xfrm>
            <a:off x="814126" y="1494639"/>
            <a:ext cx="3010535" cy="830997"/>
          </a:xfrm>
          <a:prstGeom prst="rect">
            <a:avLst/>
          </a:prstGeom>
        </p:spPr>
        <p:txBody>
          <a:bodyPr vert="horz" wrap="square" lIns="0" tIns="0" rIns="0" bIns="0" rtlCol="0">
            <a:spAutoFit/>
          </a:bodyPr>
          <a:lstStyle/>
          <a:p>
            <a:pPr marL="12700">
              <a:lnSpc>
                <a:spcPct val="100000"/>
              </a:lnSpc>
            </a:pPr>
            <a:r>
              <a:rPr sz="1800" b="1" spc="-5" dirty="0">
                <a:latin typeface="Arial"/>
                <a:cs typeface="Arial"/>
              </a:rPr>
              <a:t>Input:</a:t>
            </a:r>
            <a:r>
              <a:rPr sz="1800" b="1" spc="-50" dirty="0">
                <a:latin typeface="Arial"/>
                <a:cs typeface="Arial"/>
              </a:rPr>
              <a:t> </a:t>
            </a:r>
            <a:r>
              <a:rPr sz="1800" spc="-5" dirty="0">
                <a:latin typeface="Arial"/>
                <a:cs typeface="Arial"/>
              </a:rPr>
              <a:t>Image</a:t>
            </a:r>
            <a:endParaRPr sz="1800">
              <a:latin typeface="Arial"/>
              <a:cs typeface="Arial"/>
            </a:endParaRPr>
          </a:p>
          <a:p>
            <a:pPr marL="12700">
              <a:lnSpc>
                <a:spcPct val="100000"/>
              </a:lnSpc>
              <a:spcBef>
                <a:spcPts val="15"/>
              </a:spcBef>
            </a:pPr>
            <a:r>
              <a:rPr sz="1800" b="1" spc="-5" dirty="0">
                <a:latin typeface="Arial"/>
                <a:cs typeface="Arial"/>
              </a:rPr>
              <a:t>Output: </a:t>
            </a:r>
            <a:r>
              <a:rPr sz="1800" spc="-5" dirty="0">
                <a:latin typeface="Arial"/>
                <a:cs typeface="Arial"/>
              </a:rPr>
              <a:t>Class</a:t>
            </a:r>
            <a:r>
              <a:rPr sz="1800" spc="-25" dirty="0">
                <a:latin typeface="Arial"/>
                <a:cs typeface="Arial"/>
              </a:rPr>
              <a:t> </a:t>
            </a:r>
            <a:r>
              <a:rPr sz="1800" spc="-5" dirty="0">
                <a:latin typeface="Arial"/>
                <a:cs typeface="Arial"/>
              </a:rPr>
              <a:t>label</a:t>
            </a:r>
            <a:endParaRPr sz="1800">
              <a:latin typeface="Arial"/>
              <a:cs typeface="Arial"/>
            </a:endParaRPr>
          </a:p>
          <a:p>
            <a:pPr marL="12700">
              <a:lnSpc>
                <a:spcPct val="100000"/>
              </a:lnSpc>
              <a:spcBef>
                <a:spcPts val="15"/>
              </a:spcBef>
            </a:pPr>
            <a:r>
              <a:rPr sz="1800" b="1" spc="-5" dirty="0">
                <a:latin typeface="Arial"/>
                <a:cs typeface="Arial"/>
              </a:rPr>
              <a:t>Evaluation metric:</a:t>
            </a:r>
            <a:r>
              <a:rPr sz="1800" b="1" spc="15" dirty="0">
                <a:latin typeface="Arial"/>
                <a:cs typeface="Arial"/>
              </a:rPr>
              <a:t> </a:t>
            </a:r>
            <a:r>
              <a:rPr sz="1800" spc="-5" dirty="0">
                <a:latin typeface="Arial"/>
                <a:cs typeface="Arial"/>
              </a:rPr>
              <a:t>Accuracy</a:t>
            </a:r>
            <a:endParaRPr sz="1800">
              <a:latin typeface="Arial"/>
              <a:cs typeface="Arial"/>
            </a:endParaRPr>
          </a:p>
        </p:txBody>
      </p:sp>
      <p:sp>
        <p:nvSpPr>
          <p:cNvPr id="7" name="object 7"/>
          <p:cNvSpPr txBox="1"/>
          <p:nvPr/>
        </p:nvSpPr>
        <p:spPr>
          <a:xfrm>
            <a:off x="356927" y="3336135"/>
            <a:ext cx="4877435" cy="1107996"/>
          </a:xfrm>
          <a:prstGeom prst="rect">
            <a:avLst/>
          </a:prstGeom>
        </p:spPr>
        <p:txBody>
          <a:bodyPr vert="horz" wrap="square" lIns="0" tIns="0" rIns="0" bIns="0" rtlCol="0">
            <a:spAutoFit/>
          </a:bodyPr>
          <a:lstStyle/>
          <a:p>
            <a:pPr marL="12700">
              <a:lnSpc>
                <a:spcPct val="100000"/>
              </a:lnSpc>
            </a:pPr>
            <a:r>
              <a:rPr sz="1800" b="1" spc="-5" dirty="0">
                <a:latin typeface="Arial"/>
                <a:cs typeface="Arial"/>
              </a:rPr>
              <a:t>Localization</a:t>
            </a:r>
            <a:r>
              <a:rPr sz="1800" spc="-5" dirty="0">
                <a:latin typeface="Arial"/>
                <a:cs typeface="Arial"/>
              </a:rPr>
              <a:t>:</a:t>
            </a:r>
            <a:endParaRPr sz="1800">
              <a:latin typeface="Arial"/>
              <a:cs typeface="Arial"/>
            </a:endParaRPr>
          </a:p>
          <a:p>
            <a:pPr marL="469265">
              <a:lnSpc>
                <a:spcPct val="100000"/>
              </a:lnSpc>
              <a:spcBef>
                <a:spcPts val="15"/>
              </a:spcBef>
            </a:pPr>
            <a:r>
              <a:rPr sz="1800" b="1" spc="-5" dirty="0">
                <a:latin typeface="Arial"/>
                <a:cs typeface="Arial"/>
              </a:rPr>
              <a:t>Input:</a:t>
            </a:r>
            <a:r>
              <a:rPr sz="1800" b="1" spc="-55" dirty="0">
                <a:latin typeface="Arial"/>
                <a:cs typeface="Arial"/>
              </a:rPr>
              <a:t> </a:t>
            </a:r>
            <a:r>
              <a:rPr sz="1800" spc="-5" dirty="0">
                <a:latin typeface="Arial"/>
                <a:cs typeface="Arial"/>
              </a:rPr>
              <a:t>Image</a:t>
            </a:r>
            <a:endParaRPr sz="1800">
              <a:latin typeface="Arial"/>
              <a:cs typeface="Arial"/>
            </a:endParaRPr>
          </a:p>
          <a:p>
            <a:pPr marL="469265">
              <a:lnSpc>
                <a:spcPct val="100000"/>
              </a:lnSpc>
              <a:spcBef>
                <a:spcPts val="15"/>
              </a:spcBef>
            </a:pPr>
            <a:r>
              <a:rPr sz="1800" b="1" spc="-5" dirty="0">
                <a:latin typeface="Arial"/>
                <a:cs typeface="Arial"/>
              </a:rPr>
              <a:t>Output</a:t>
            </a:r>
            <a:r>
              <a:rPr sz="1800" spc="-5" dirty="0">
                <a:latin typeface="Arial"/>
                <a:cs typeface="Arial"/>
              </a:rPr>
              <a:t>: Box in the image (x, y, w</a:t>
            </a:r>
            <a:r>
              <a:rPr sz="1800" spc="-5">
                <a:latin typeface="Arial"/>
                <a:cs typeface="Arial"/>
              </a:rPr>
              <a:t>,</a:t>
            </a:r>
            <a:r>
              <a:rPr sz="1800" spc="25">
                <a:latin typeface="Arial"/>
                <a:cs typeface="Arial"/>
              </a:rPr>
              <a:t> </a:t>
            </a:r>
            <a:r>
              <a:rPr sz="1800" spc="-5">
                <a:latin typeface="Arial"/>
                <a:cs typeface="Arial"/>
              </a:rPr>
              <a:t>h</a:t>
            </a:r>
            <a:r>
              <a:rPr lang="en-US" sz="1800" spc="-5" dirty="0">
                <a:latin typeface="Arial"/>
                <a:cs typeface="Arial"/>
              </a:rPr>
              <a:t>)</a:t>
            </a:r>
            <a:endParaRPr sz="1800">
              <a:latin typeface="Arial"/>
              <a:cs typeface="Arial"/>
            </a:endParaRPr>
          </a:p>
          <a:p>
            <a:pPr marL="469265">
              <a:lnSpc>
                <a:spcPct val="100000"/>
              </a:lnSpc>
              <a:spcBef>
                <a:spcPts val="15"/>
              </a:spcBef>
            </a:pPr>
            <a:r>
              <a:rPr sz="1800" b="1" spc="-5" dirty="0">
                <a:latin typeface="Arial"/>
                <a:cs typeface="Arial"/>
              </a:rPr>
              <a:t>Evaluation metric: </a:t>
            </a:r>
            <a:r>
              <a:rPr sz="1800" spc="-5" dirty="0">
                <a:latin typeface="Arial"/>
                <a:cs typeface="Arial"/>
              </a:rPr>
              <a:t>Intersection over</a:t>
            </a:r>
            <a:r>
              <a:rPr sz="1800" spc="75" dirty="0">
                <a:latin typeface="Arial"/>
                <a:cs typeface="Arial"/>
              </a:rPr>
              <a:t> </a:t>
            </a:r>
            <a:r>
              <a:rPr sz="1800" spc="-5" dirty="0">
                <a:latin typeface="Arial"/>
                <a:cs typeface="Arial"/>
              </a:rPr>
              <a:t>Union</a:t>
            </a:r>
            <a:endParaRPr sz="1800">
              <a:latin typeface="Arial"/>
              <a:cs typeface="Arial"/>
            </a:endParaRPr>
          </a:p>
        </p:txBody>
      </p:sp>
      <p:sp>
        <p:nvSpPr>
          <p:cNvPr id="8" name="object 8"/>
          <p:cNvSpPr txBox="1"/>
          <p:nvPr/>
        </p:nvSpPr>
        <p:spPr>
          <a:xfrm>
            <a:off x="356927" y="5545931"/>
            <a:ext cx="4020185" cy="276999"/>
          </a:xfrm>
          <a:prstGeom prst="rect">
            <a:avLst/>
          </a:prstGeom>
        </p:spPr>
        <p:txBody>
          <a:bodyPr vert="horz" wrap="square" lIns="0" tIns="0" rIns="0" bIns="0" rtlCol="0">
            <a:spAutoFit/>
          </a:bodyPr>
          <a:lstStyle/>
          <a:p>
            <a:pPr marL="12700">
              <a:lnSpc>
                <a:spcPct val="100000"/>
              </a:lnSpc>
            </a:pPr>
            <a:r>
              <a:rPr sz="1800" b="1" spc="-5" dirty="0">
                <a:latin typeface="Arial"/>
                <a:cs typeface="Arial"/>
              </a:rPr>
              <a:t>Classification + </a:t>
            </a:r>
            <a:r>
              <a:rPr sz="1800" b="1" dirty="0">
                <a:latin typeface="Arial"/>
                <a:cs typeface="Arial"/>
              </a:rPr>
              <a:t>Localization</a:t>
            </a:r>
            <a:r>
              <a:rPr sz="1800" dirty="0">
                <a:latin typeface="Arial"/>
                <a:cs typeface="Arial"/>
              </a:rPr>
              <a:t>: </a:t>
            </a:r>
            <a:r>
              <a:rPr sz="1800" spc="-5" dirty="0">
                <a:latin typeface="Arial"/>
                <a:cs typeface="Arial"/>
              </a:rPr>
              <a:t>Do</a:t>
            </a:r>
            <a:r>
              <a:rPr sz="1800" spc="-10" dirty="0">
                <a:latin typeface="Arial"/>
                <a:cs typeface="Arial"/>
              </a:rPr>
              <a:t> </a:t>
            </a:r>
            <a:r>
              <a:rPr sz="1800" spc="-5" dirty="0">
                <a:latin typeface="Arial"/>
                <a:cs typeface="Arial"/>
              </a:rPr>
              <a:t>both</a:t>
            </a:r>
            <a:endParaRPr sz="1800">
              <a:latin typeface="Arial"/>
              <a:cs typeface="Arial"/>
            </a:endParaRPr>
          </a:p>
        </p:txBody>
      </p:sp>
      <p:sp>
        <p:nvSpPr>
          <p:cNvPr id="9" name="object 9"/>
          <p:cNvSpPr/>
          <p:nvPr/>
        </p:nvSpPr>
        <p:spPr>
          <a:xfrm>
            <a:off x="4153166" y="1093997"/>
            <a:ext cx="1349372" cy="1492763"/>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5686216" y="1840379"/>
            <a:ext cx="747395" cy="0"/>
          </a:xfrm>
          <a:custGeom>
            <a:avLst/>
            <a:gdLst/>
            <a:ahLst/>
            <a:cxnLst/>
            <a:rect l="l" t="t" r="r" b="b"/>
            <a:pathLst>
              <a:path w="747395">
                <a:moveTo>
                  <a:pt x="0" y="0"/>
                </a:moveTo>
                <a:lnTo>
                  <a:pt x="747148" y="0"/>
                </a:lnTo>
              </a:path>
            </a:pathLst>
          </a:custGeom>
          <a:ln w="28574">
            <a:solidFill>
              <a:srgbClr val="666666"/>
            </a:solidFill>
          </a:ln>
        </p:spPr>
        <p:txBody>
          <a:bodyPr wrap="square" lIns="0" tIns="0" rIns="0" bIns="0" rtlCol="0"/>
          <a:lstStyle/>
          <a:p>
            <a:endParaRPr/>
          </a:p>
        </p:txBody>
      </p:sp>
      <p:sp>
        <p:nvSpPr>
          <p:cNvPr id="11" name="object 11"/>
          <p:cNvSpPr/>
          <p:nvPr/>
        </p:nvSpPr>
        <p:spPr>
          <a:xfrm>
            <a:off x="6433364" y="1777452"/>
            <a:ext cx="130175" cy="126153"/>
          </a:xfrm>
          <a:custGeom>
            <a:avLst/>
            <a:gdLst/>
            <a:ahLst/>
            <a:cxnLst/>
            <a:rect l="l" t="t" r="r" b="b"/>
            <a:pathLst>
              <a:path w="130175" h="94615">
                <a:moveTo>
                  <a:pt x="0" y="94394"/>
                </a:moveTo>
                <a:lnTo>
                  <a:pt x="129674" y="47197"/>
                </a:lnTo>
                <a:lnTo>
                  <a:pt x="0" y="0"/>
                </a:lnTo>
                <a:lnTo>
                  <a:pt x="0" y="94394"/>
                </a:lnTo>
                <a:close/>
              </a:path>
            </a:pathLst>
          </a:custGeom>
          <a:ln w="28574">
            <a:solidFill>
              <a:srgbClr val="666666"/>
            </a:solidFill>
          </a:ln>
        </p:spPr>
        <p:txBody>
          <a:bodyPr wrap="square" lIns="0" tIns="0" rIns="0" bIns="0" rtlCol="0"/>
          <a:lstStyle/>
          <a:p>
            <a:endParaRPr/>
          </a:p>
        </p:txBody>
      </p:sp>
      <p:sp>
        <p:nvSpPr>
          <p:cNvPr id="12" name="object 12"/>
          <p:cNvSpPr txBox="1"/>
          <p:nvPr/>
        </p:nvSpPr>
        <p:spPr>
          <a:xfrm>
            <a:off x="6802039" y="1644026"/>
            <a:ext cx="482600" cy="276999"/>
          </a:xfrm>
          <a:prstGeom prst="rect">
            <a:avLst/>
          </a:prstGeom>
        </p:spPr>
        <p:txBody>
          <a:bodyPr vert="horz" wrap="square" lIns="0" tIns="0" rIns="0" bIns="0" rtlCol="0">
            <a:spAutoFit/>
          </a:bodyPr>
          <a:lstStyle/>
          <a:p>
            <a:pPr marL="12700">
              <a:lnSpc>
                <a:spcPct val="100000"/>
              </a:lnSpc>
            </a:pPr>
            <a:r>
              <a:rPr sz="1800" spc="-5" dirty="0">
                <a:latin typeface="Arial"/>
                <a:cs typeface="Arial"/>
              </a:rPr>
              <a:t>CAT</a:t>
            </a:r>
            <a:endParaRPr sz="1800">
              <a:latin typeface="Arial"/>
              <a:cs typeface="Arial"/>
            </a:endParaRPr>
          </a:p>
        </p:txBody>
      </p:sp>
      <p:sp>
        <p:nvSpPr>
          <p:cNvPr id="13" name="object 13"/>
          <p:cNvSpPr/>
          <p:nvPr/>
        </p:nvSpPr>
        <p:spPr>
          <a:xfrm>
            <a:off x="5470814" y="3285725"/>
            <a:ext cx="1349372" cy="1492767"/>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6949136" y="4032057"/>
            <a:ext cx="747395" cy="0"/>
          </a:xfrm>
          <a:custGeom>
            <a:avLst/>
            <a:gdLst/>
            <a:ahLst/>
            <a:cxnLst/>
            <a:rect l="l" t="t" r="r" b="b"/>
            <a:pathLst>
              <a:path w="747395">
                <a:moveTo>
                  <a:pt x="0" y="0"/>
                </a:moveTo>
                <a:lnTo>
                  <a:pt x="747148" y="0"/>
                </a:lnTo>
              </a:path>
            </a:pathLst>
          </a:custGeom>
          <a:ln w="28574">
            <a:solidFill>
              <a:srgbClr val="666666"/>
            </a:solidFill>
          </a:ln>
        </p:spPr>
        <p:txBody>
          <a:bodyPr wrap="square" lIns="0" tIns="0" rIns="0" bIns="0" rtlCol="0"/>
          <a:lstStyle/>
          <a:p>
            <a:endParaRPr/>
          </a:p>
        </p:txBody>
      </p:sp>
      <p:sp>
        <p:nvSpPr>
          <p:cNvPr id="15" name="object 15"/>
          <p:cNvSpPr/>
          <p:nvPr/>
        </p:nvSpPr>
        <p:spPr>
          <a:xfrm>
            <a:off x="7696287" y="3969161"/>
            <a:ext cx="130175" cy="126153"/>
          </a:xfrm>
          <a:custGeom>
            <a:avLst/>
            <a:gdLst/>
            <a:ahLst/>
            <a:cxnLst/>
            <a:rect l="l" t="t" r="r" b="b"/>
            <a:pathLst>
              <a:path w="130175" h="94614">
                <a:moveTo>
                  <a:pt x="0" y="94374"/>
                </a:moveTo>
                <a:lnTo>
                  <a:pt x="129674" y="47174"/>
                </a:lnTo>
                <a:lnTo>
                  <a:pt x="0" y="0"/>
                </a:lnTo>
                <a:lnTo>
                  <a:pt x="0" y="94374"/>
                </a:lnTo>
                <a:close/>
              </a:path>
            </a:pathLst>
          </a:custGeom>
          <a:ln w="28574">
            <a:solidFill>
              <a:srgbClr val="666666"/>
            </a:solidFill>
          </a:ln>
        </p:spPr>
        <p:txBody>
          <a:bodyPr wrap="square" lIns="0" tIns="0" rIns="0" bIns="0" rtlCol="0"/>
          <a:lstStyle/>
          <a:p>
            <a:endParaRPr/>
          </a:p>
        </p:txBody>
      </p:sp>
      <p:sp>
        <p:nvSpPr>
          <p:cNvPr id="16" name="object 16"/>
          <p:cNvSpPr txBox="1"/>
          <p:nvPr/>
        </p:nvSpPr>
        <p:spPr>
          <a:xfrm>
            <a:off x="7901290" y="3835750"/>
            <a:ext cx="1078865" cy="276999"/>
          </a:xfrm>
          <a:prstGeom prst="rect">
            <a:avLst/>
          </a:prstGeom>
        </p:spPr>
        <p:txBody>
          <a:bodyPr vert="horz" wrap="square" lIns="0" tIns="0" rIns="0" bIns="0" rtlCol="0">
            <a:spAutoFit/>
          </a:bodyPr>
          <a:lstStyle/>
          <a:p>
            <a:pPr marL="12700">
              <a:lnSpc>
                <a:spcPct val="100000"/>
              </a:lnSpc>
            </a:pPr>
            <a:r>
              <a:rPr sz="1800" spc="-5" dirty="0">
                <a:latin typeface="Arial"/>
                <a:cs typeface="Arial"/>
              </a:rPr>
              <a:t>(x, y, w,</a:t>
            </a:r>
            <a:r>
              <a:rPr sz="1800" spc="-65" dirty="0">
                <a:latin typeface="Arial"/>
                <a:cs typeface="Arial"/>
              </a:rPr>
              <a:t> </a:t>
            </a:r>
            <a:r>
              <a:rPr sz="1800" spc="-5" dirty="0">
                <a:latin typeface="Arial"/>
                <a:cs typeface="Arial"/>
              </a:rPr>
              <a:t>h)</a:t>
            </a:r>
            <a:endParaRPr sz="1800">
              <a:latin typeface="Arial"/>
              <a:cs typeface="Arial"/>
            </a:endParaRPr>
          </a:p>
        </p:txBody>
      </p:sp>
      <p:sp>
        <p:nvSpPr>
          <p:cNvPr id="17" name="object 17"/>
          <p:cNvSpPr txBox="1"/>
          <p:nvPr/>
        </p:nvSpPr>
        <p:spPr>
          <a:xfrm>
            <a:off x="5399118" y="6305350"/>
            <a:ext cx="1579880" cy="282129"/>
          </a:xfrm>
          <a:prstGeom prst="rect">
            <a:avLst/>
          </a:prstGeom>
        </p:spPr>
        <p:txBody>
          <a:bodyPr vert="horz" wrap="square" lIns="0" tIns="0" rIns="0" bIns="0" rtlCol="0">
            <a:spAutoFit/>
          </a:bodyPr>
          <a:lstStyle/>
          <a:p>
            <a:pPr marL="12700">
              <a:lnSpc>
                <a:spcPts val="2190"/>
              </a:lnSpc>
            </a:pPr>
            <a:r>
              <a:rPr sz="3000" spc="-7" baseline="1388" dirty="0">
                <a:solidFill>
                  <a:srgbClr val="FFFFFF"/>
                </a:solidFill>
                <a:latin typeface="Arial"/>
                <a:cs typeface="Arial"/>
              </a:rPr>
              <a:t>Lecture 8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10</a:t>
            </a:r>
            <a:endParaRPr sz="2000">
              <a:latin typeface="Arial"/>
              <a:cs typeface="Arial"/>
            </a:endParaRP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1 Feb</a:t>
            </a:r>
            <a:r>
              <a:rPr spc="-70" dirty="0"/>
              <a:t> </a:t>
            </a:r>
            <a:r>
              <a:rPr spc="-5" dirty="0"/>
              <a:t>2016</a:t>
            </a:r>
          </a:p>
        </p:txBody>
      </p:sp>
      <p:sp>
        <p:nvSpPr>
          <p:cNvPr id="19" name="object 19"/>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pic>
        <p:nvPicPr>
          <p:cNvPr id="20" name="Picture 19" descr="cnn_architecture.jpg"/>
          <p:cNvPicPr>
            <a:picLocks/>
          </p:cNvPicPr>
          <p:nvPr/>
        </p:nvPicPr>
        <p:blipFill>
          <a:blip r:embed="rId3"/>
          <a:stretch>
            <a:fillRect/>
          </a:stretch>
        </p:blipFill>
        <p:spPr>
          <a:xfrm>
            <a:off x="5120641" y="4846320"/>
            <a:ext cx="4023359" cy="20116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7f39d9a-b637-496f-82a3-a4ba8c6ae98f.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Idea #1: Localization as</a:t>
            </a:r>
            <a:r>
              <a:rPr spc="30" dirty="0"/>
              <a:t> </a:t>
            </a:r>
            <a:r>
              <a:rPr spc="-5" dirty="0"/>
              <a:t>Regression</a:t>
            </a:r>
          </a:p>
        </p:txBody>
      </p:sp>
      <p:sp>
        <p:nvSpPr>
          <p:cNvPr id="5" name="object 5"/>
          <p:cNvSpPr/>
          <p:nvPr/>
        </p:nvSpPr>
        <p:spPr>
          <a:xfrm>
            <a:off x="318366" y="2266870"/>
            <a:ext cx="2007143" cy="2220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55148" y="1780970"/>
            <a:ext cx="1333500" cy="276999"/>
          </a:xfrm>
          <a:prstGeom prst="rect">
            <a:avLst/>
          </a:prstGeom>
        </p:spPr>
        <p:txBody>
          <a:bodyPr vert="horz" wrap="square" lIns="0" tIns="0" rIns="0" bIns="0" rtlCol="0">
            <a:spAutoFit/>
          </a:bodyPr>
          <a:lstStyle/>
          <a:p>
            <a:pPr marL="12700">
              <a:lnSpc>
                <a:spcPct val="100000"/>
              </a:lnSpc>
            </a:pPr>
            <a:r>
              <a:rPr sz="1800" b="1" spc="-5" dirty="0">
                <a:latin typeface="Arial"/>
                <a:cs typeface="Arial"/>
              </a:rPr>
              <a:t>Input</a:t>
            </a:r>
            <a:r>
              <a:rPr sz="1800" spc="-5" dirty="0">
                <a:latin typeface="Arial"/>
                <a:cs typeface="Arial"/>
              </a:rPr>
              <a:t>:</a:t>
            </a:r>
            <a:r>
              <a:rPr sz="1800" spc="-55" dirty="0">
                <a:latin typeface="Arial"/>
                <a:cs typeface="Arial"/>
              </a:rPr>
              <a:t> </a:t>
            </a:r>
            <a:r>
              <a:rPr sz="1800" spc="-5" dirty="0">
                <a:latin typeface="Arial"/>
                <a:cs typeface="Arial"/>
              </a:rPr>
              <a:t>image</a:t>
            </a:r>
            <a:endParaRPr sz="1800">
              <a:latin typeface="Arial"/>
              <a:cs typeface="Arial"/>
            </a:endParaRPr>
          </a:p>
        </p:txBody>
      </p:sp>
      <p:sp>
        <p:nvSpPr>
          <p:cNvPr id="7" name="object 7"/>
          <p:cNvSpPr/>
          <p:nvPr/>
        </p:nvSpPr>
        <p:spPr>
          <a:xfrm>
            <a:off x="2603919" y="3485859"/>
            <a:ext cx="1046480" cy="0"/>
          </a:xfrm>
          <a:custGeom>
            <a:avLst/>
            <a:gdLst/>
            <a:ahLst/>
            <a:cxnLst/>
            <a:rect l="l" t="t" r="r" b="b"/>
            <a:pathLst>
              <a:path w="1046479">
                <a:moveTo>
                  <a:pt x="0" y="0"/>
                </a:moveTo>
                <a:lnTo>
                  <a:pt x="1046397" y="0"/>
                </a:lnTo>
              </a:path>
            </a:pathLst>
          </a:custGeom>
          <a:ln w="38099">
            <a:solidFill>
              <a:srgbClr val="666666"/>
            </a:solidFill>
          </a:ln>
        </p:spPr>
        <p:txBody>
          <a:bodyPr wrap="square" lIns="0" tIns="0" rIns="0" bIns="0" rtlCol="0"/>
          <a:lstStyle/>
          <a:p>
            <a:endParaRPr/>
          </a:p>
        </p:txBody>
      </p:sp>
      <p:sp>
        <p:nvSpPr>
          <p:cNvPr id="8" name="object 8"/>
          <p:cNvSpPr/>
          <p:nvPr/>
        </p:nvSpPr>
        <p:spPr>
          <a:xfrm>
            <a:off x="3650320" y="3401960"/>
            <a:ext cx="173355" cy="168485"/>
          </a:xfrm>
          <a:custGeom>
            <a:avLst/>
            <a:gdLst/>
            <a:ahLst/>
            <a:cxnLst/>
            <a:rect l="l" t="t" r="r" b="b"/>
            <a:pathLst>
              <a:path w="173354" h="126364">
                <a:moveTo>
                  <a:pt x="0" y="125849"/>
                </a:moveTo>
                <a:lnTo>
                  <a:pt x="172899" y="62924"/>
                </a:lnTo>
                <a:lnTo>
                  <a:pt x="0" y="0"/>
                </a:lnTo>
                <a:lnTo>
                  <a:pt x="0" y="125849"/>
                </a:lnTo>
                <a:close/>
              </a:path>
            </a:pathLst>
          </a:custGeom>
          <a:ln w="38099">
            <a:solidFill>
              <a:srgbClr val="666666"/>
            </a:solidFill>
          </a:ln>
        </p:spPr>
        <p:txBody>
          <a:bodyPr wrap="square" lIns="0" tIns="0" rIns="0" bIns="0" rtlCol="0"/>
          <a:lstStyle/>
          <a:p>
            <a:endParaRPr/>
          </a:p>
        </p:txBody>
      </p:sp>
      <p:sp>
        <p:nvSpPr>
          <p:cNvPr id="9" name="object 9"/>
          <p:cNvSpPr txBox="1"/>
          <p:nvPr/>
        </p:nvSpPr>
        <p:spPr>
          <a:xfrm>
            <a:off x="4328639" y="2902363"/>
            <a:ext cx="1664335" cy="836511"/>
          </a:xfrm>
          <a:prstGeom prst="rect">
            <a:avLst/>
          </a:prstGeom>
        </p:spPr>
        <p:txBody>
          <a:bodyPr vert="horz" wrap="square" lIns="0" tIns="0" rIns="0" bIns="0" rtlCol="0">
            <a:spAutoFit/>
          </a:bodyPr>
          <a:lstStyle/>
          <a:p>
            <a:pPr marL="426084">
              <a:lnSpc>
                <a:spcPct val="100000"/>
              </a:lnSpc>
            </a:pPr>
            <a:r>
              <a:rPr sz="1800" b="1" spc="-5" dirty="0">
                <a:latin typeface="Arial"/>
                <a:cs typeface="Arial"/>
              </a:rPr>
              <a:t>Output</a:t>
            </a:r>
            <a:r>
              <a:rPr sz="1800" spc="-5" dirty="0">
                <a:latin typeface="Arial"/>
                <a:cs typeface="Arial"/>
              </a:rPr>
              <a:t>:</a:t>
            </a:r>
            <a:endParaRPr sz="1800">
              <a:latin typeface="Arial"/>
              <a:cs typeface="Arial"/>
            </a:endParaRPr>
          </a:p>
          <a:p>
            <a:pPr marL="215900" marR="5080" indent="-203835">
              <a:lnSpc>
                <a:spcPct val="100699"/>
              </a:lnSpc>
            </a:pPr>
            <a:r>
              <a:rPr sz="1800" spc="-5" dirty="0">
                <a:latin typeface="Arial"/>
                <a:cs typeface="Arial"/>
              </a:rPr>
              <a:t>Box</a:t>
            </a:r>
            <a:r>
              <a:rPr sz="1800" spc="-40" dirty="0">
                <a:latin typeface="Arial"/>
                <a:cs typeface="Arial"/>
              </a:rPr>
              <a:t> </a:t>
            </a:r>
            <a:r>
              <a:rPr sz="1800" spc="-5" dirty="0">
                <a:latin typeface="Arial"/>
                <a:cs typeface="Arial"/>
              </a:rPr>
              <a:t>coordinates  (4</a:t>
            </a:r>
            <a:r>
              <a:rPr sz="1800" spc="-60" dirty="0">
                <a:latin typeface="Arial"/>
                <a:cs typeface="Arial"/>
              </a:rPr>
              <a:t> </a:t>
            </a:r>
            <a:r>
              <a:rPr sz="1800" spc="-5" dirty="0">
                <a:latin typeface="Arial"/>
                <a:cs typeface="Arial"/>
              </a:rPr>
              <a:t>numbers)</a:t>
            </a:r>
            <a:endParaRPr sz="1800">
              <a:latin typeface="Arial"/>
              <a:cs typeface="Arial"/>
            </a:endParaRPr>
          </a:p>
        </p:txBody>
      </p:sp>
      <p:sp>
        <p:nvSpPr>
          <p:cNvPr id="10" name="object 10"/>
          <p:cNvSpPr txBox="1"/>
          <p:nvPr/>
        </p:nvSpPr>
        <p:spPr>
          <a:xfrm>
            <a:off x="2442754" y="2844238"/>
            <a:ext cx="1698171"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CNN </a:t>
            </a:r>
            <a:r>
              <a:rPr sz="1800" spc="-5">
                <a:latin typeface="Arial"/>
                <a:cs typeface="Arial"/>
              </a:rPr>
              <a:t>Neural</a:t>
            </a:r>
            <a:r>
              <a:rPr sz="1800" spc="-65">
                <a:latin typeface="Arial"/>
                <a:cs typeface="Arial"/>
              </a:rPr>
              <a:t> </a:t>
            </a:r>
            <a:r>
              <a:rPr sz="1800" spc="-5" dirty="0">
                <a:latin typeface="Arial"/>
                <a:cs typeface="Arial"/>
              </a:rPr>
              <a:t>Net</a:t>
            </a:r>
            <a:endParaRPr sz="1800">
              <a:latin typeface="Arial"/>
              <a:cs typeface="Arial"/>
            </a:endParaRPr>
          </a:p>
        </p:txBody>
      </p:sp>
      <p:sp>
        <p:nvSpPr>
          <p:cNvPr id="11" name="object 11"/>
          <p:cNvSpPr txBox="1"/>
          <p:nvPr/>
        </p:nvSpPr>
        <p:spPr>
          <a:xfrm>
            <a:off x="4376648" y="4390068"/>
            <a:ext cx="1676400" cy="839269"/>
          </a:xfrm>
          <a:prstGeom prst="rect">
            <a:avLst/>
          </a:prstGeom>
        </p:spPr>
        <p:txBody>
          <a:bodyPr vert="horz" wrap="square" lIns="0" tIns="0" rIns="0" bIns="0" rtlCol="0">
            <a:spAutoFit/>
          </a:bodyPr>
          <a:lstStyle/>
          <a:p>
            <a:pPr marL="12700" marR="5080" algn="ctr">
              <a:lnSpc>
                <a:spcPct val="100699"/>
              </a:lnSpc>
            </a:pPr>
            <a:r>
              <a:rPr sz="1800" b="1" spc="-5" dirty="0">
                <a:latin typeface="Arial"/>
                <a:cs typeface="Arial"/>
              </a:rPr>
              <a:t>Correct</a:t>
            </a:r>
            <a:r>
              <a:rPr sz="1800" b="1" spc="-70" dirty="0">
                <a:latin typeface="Arial"/>
                <a:cs typeface="Arial"/>
              </a:rPr>
              <a:t> </a:t>
            </a:r>
            <a:r>
              <a:rPr sz="1800" b="1" dirty="0">
                <a:latin typeface="Arial"/>
                <a:cs typeface="Arial"/>
              </a:rPr>
              <a:t>output</a:t>
            </a:r>
            <a:r>
              <a:rPr sz="1800" dirty="0">
                <a:latin typeface="Arial"/>
                <a:cs typeface="Arial"/>
              </a:rPr>
              <a:t>: </a:t>
            </a:r>
            <a:r>
              <a:rPr sz="1800" spc="-5" dirty="0">
                <a:latin typeface="Arial"/>
                <a:cs typeface="Arial"/>
              </a:rPr>
              <a:t> box </a:t>
            </a:r>
            <a:r>
              <a:rPr sz="1800" spc="-5">
                <a:latin typeface="Arial"/>
                <a:cs typeface="Arial"/>
              </a:rPr>
              <a:t>coordinates  4</a:t>
            </a:r>
            <a:r>
              <a:rPr sz="1800" spc="-60">
                <a:latin typeface="Arial"/>
                <a:cs typeface="Arial"/>
              </a:rPr>
              <a:t> </a:t>
            </a:r>
            <a:r>
              <a:rPr sz="1800" spc="-5">
                <a:latin typeface="Arial"/>
                <a:cs typeface="Arial"/>
              </a:rPr>
              <a:t>numbers</a:t>
            </a:r>
            <a:endParaRPr sz="1800">
              <a:latin typeface="Arial"/>
              <a:cs typeface="Arial"/>
            </a:endParaRPr>
          </a:p>
        </p:txBody>
      </p:sp>
      <p:sp>
        <p:nvSpPr>
          <p:cNvPr id="12" name="object 12"/>
          <p:cNvSpPr/>
          <p:nvPr/>
        </p:nvSpPr>
        <p:spPr>
          <a:xfrm>
            <a:off x="6218440" y="4636593"/>
            <a:ext cx="770255" cy="310727"/>
          </a:xfrm>
          <a:custGeom>
            <a:avLst/>
            <a:gdLst/>
            <a:ahLst/>
            <a:cxnLst/>
            <a:rect l="l" t="t" r="r" b="b"/>
            <a:pathLst>
              <a:path w="770254" h="233045">
                <a:moveTo>
                  <a:pt x="0" y="232899"/>
                </a:moveTo>
                <a:lnTo>
                  <a:pt x="769698" y="0"/>
                </a:lnTo>
              </a:path>
            </a:pathLst>
          </a:custGeom>
          <a:ln w="38099">
            <a:solidFill>
              <a:srgbClr val="666666"/>
            </a:solidFill>
          </a:ln>
        </p:spPr>
        <p:txBody>
          <a:bodyPr wrap="square" lIns="0" tIns="0" rIns="0" bIns="0" rtlCol="0"/>
          <a:lstStyle/>
          <a:p>
            <a:endParaRPr/>
          </a:p>
        </p:txBody>
      </p:sp>
      <p:sp>
        <p:nvSpPr>
          <p:cNvPr id="13" name="object 13"/>
          <p:cNvSpPr/>
          <p:nvPr/>
        </p:nvSpPr>
        <p:spPr>
          <a:xfrm>
            <a:off x="6969910" y="4556292"/>
            <a:ext cx="184150" cy="160867"/>
          </a:xfrm>
          <a:custGeom>
            <a:avLst/>
            <a:gdLst/>
            <a:ahLst/>
            <a:cxnLst/>
            <a:rect l="l" t="t" r="r" b="b"/>
            <a:pathLst>
              <a:path w="184150" h="120650">
                <a:moveTo>
                  <a:pt x="36449" y="120474"/>
                </a:moveTo>
                <a:lnTo>
                  <a:pt x="183724" y="10149"/>
                </a:lnTo>
                <a:lnTo>
                  <a:pt x="0" y="0"/>
                </a:lnTo>
                <a:lnTo>
                  <a:pt x="36449" y="120474"/>
                </a:lnTo>
                <a:close/>
              </a:path>
            </a:pathLst>
          </a:custGeom>
          <a:ln w="38099">
            <a:solidFill>
              <a:srgbClr val="666666"/>
            </a:solidFill>
          </a:ln>
        </p:spPr>
        <p:txBody>
          <a:bodyPr wrap="square" lIns="0" tIns="0" rIns="0" bIns="0" rtlCol="0"/>
          <a:lstStyle/>
          <a:p>
            <a:endParaRPr/>
          </a:p>
        </p:txBody>
      </p:sp>
      <p:sp>
        <p:nvSpPr>
          <p:cNvPr id="14" name="object 14"/>
          <p:cNvSpPr/>
          <p:nvPr/>
        </p:nvSpPr>
        <p:spPr>
          <a:xfrm>
            <a:off x="6164612" y="3485859"/>
            <a:ext cx="824230" cy="538480"/>
          </a:xfrm>
          <a:custGeom>
            <a:avLst/>
            <a:gdLst/>
            <a:ahLst/>
            <a:cxnLst/>
            <a:rect l="l" t="t" r="r" b="b"/>
            <a:pathLst>
              <a:path w="824229" h="403860">
                <a:moveTo>
                  <a:pt x="0" y="0"/>
                </a:moveTo>
                <a:lnTo>
                  <a:pt x="823723" y="403699"/>
                </a:lnTo>
              </a:path>
            </a:pathLst>
          </a:custGeom>
          <a:ln w="38099">
            <a:solidFill>
              <a:srgbClr val="666666"/>
            </a:solidFill>
          </a:ln>
        </p:spPr>
        <p:txBody>
          <a:bodyPr wrap="square" lIns="0" tIns="0" rIns="0" bIns="0" rtlCol="0"/>
          <a:lstStyle/>
          <a:p>
            <a:endParaRPr/>
          </a:p>
        </p:txBody>
      </p:sp>
      <p:sp>
        <p:nvSpPr>
          <p:cNvPr id="15" name="object 15"/>
          <p:cNvSpPr/>
          <p:nvPr/>
        </p:nvSpPr>
        <p:spPr>
          <a:xfrm>
            <a:off x="6960636" y="3948794"/>
            <a:ext cx="183515" cy="176953"/>
          </a:xfrm>
          <a:custGeom>
            <a:avLst/>
            <a:gdLst/>
            <a:ahLst/>
            <a:cxnLst/>
            <a:rect l="l" t="t" r="r" b="b"/>
            <a:pathLst>
              <a:path w="183515" h="132714">
                <a:moveTo>
                  <a:pt x="0" y="112999"/>
                </a:moveTo>
                <a:lnTo>
                  <a:pt x="182949" y="132599"/>
                </a:lnTo>
                <a:lnTo>
                  <a:pt x="55399" y="0"/>
                </a:lnTo>
                <a:lnTo>
                  <a:pt x="0" y="112999"/>
                </a:lnTo>
                <a:close/>
              </a:path>
            </a:pathLst>
          </a:custGeom>
          <a:ln w="38099">
            <a:solidFill>
              <a:srgbClr val="666666"/>
            </a:solidFill>
          </a:ln>
        </p:spPr>
        <p:txBody>
          <a:bodyPr wrap="square" lIns="0" tIns="0" rIns="0" bIns="0" rtlCol="0"/>
          <a:lstStyle/>
          <a:p>
            <a:endParaRPr/>
          </a:p>
        </p:txBody>
      </p:sp>
      <p:sp>
        <p:nvSpPr>
          <p:cNvPr id="16" name="object 16"/>
          <p:cNvSpPr txBox="1"/>
          <p:nvPr/>
        </p:nvSpPr>
        <p:spPr>
          <a:xfrm>
            <a:off x="7223761" y="3976633"/>
            <a:ext cx="1920240" cy="559512"/>
          </a:xfrm>
          <a:prstGeom prst="rect">
            <a:avLst/>
          </a:prstGeom>
        </p:spPr>
        <p:txBody>
          <a:bodyPr vert="horz" wrap="square" lIns="0" tIns="0" rIns="0" bIns="0" rtlCol="0">
            <a:spAutoFit/>
          </a:bodyPr>
          <a:lstStyle/>
          <a:p>
            <a:pPr marL="12700" marR="5080" indent="285750">
              <a:lnSpc>
                <a:spcPct val="100699"/>
              </a:lnSpc>
            </a:pPr>
            <a:r>
              <a:rPr sz="1800" b="1" spc="-5" dirty="0">
                <a:latin typeface="Arial"/>
                <a:cs typeface="Arial"/>
              </a:rPr>
              <a:t>Loss</a:t>
            </a:r>
            <a:r>
              <a:rPr sz="1800" spc="-5">
                <a:latin typeface="Arial"/>
                <a:cs typeface="Arial"/>
              </a:rPr>
              <a:t>:  </a:t>
            </a:r>
            <a:r>
              <a:rPr lang="en-US" sz="1800" spc="-5" dirty="0">
                <a:latin typeface="Arial"/>
                <a:cs typeface="Arial"/>
              </a:rPr>
              <a:t>squared error min.</a:t>
            </a:r>
            <a:endParaRPr sz="1800">
              <a:latin typeface="Arial"/>
              <a:cs typeface="Arial"/>
            </a:endParaRPr>
          </a:p>
        </p:txBody>
      </p:sp>
      <p:sp>
        <p:nvSpPr>
          <p:cNvPr id="18" name="object 18"/>
          <p:cNvSpPr txBox="1"/>
          <p:nvPr/>
        </p:nvSpPr>
        <p:spPr>
          <a:xfrm>
            <a:off x="5399118" y="6305350"/>
            <a:ext cx="1579880" cy="282129"/>
          </a:xfrm>
          <a:prstGeom prst="rect">
            <a:avLst/>
          </a:prstGeom>
        </p:spPr>
        <p:txBody>
          <a:bodyPr vert="horz" wrap="square" lIns="0" tIns="0" rIns="0" bIns="0" rtlCol="0">
            <a:spAutoFit/>
          </a:bodyPr>
          <a:lstStyle/>
          <a:p>
            <a:pPr marL="12700">
              <a:lnSpc>
                <a:spcPts val="2190"/>
              </a:lnSpc>
            </a:pPr>
            <a:r>
              <a:rPr sz="3000" spc="-7" baseline="1388" dirty="0">
                <a:solidFill>
                  <a:srgbClr val="FFFFFF"/>
                </a:solidFill>
                <a:latin typeface="Arial"/>
                <a:cs typeface="Arial"/>
              </a:rPr>
              <a:t>Lecture 8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12</a:t>
            </a:r>
            <a:endParaRPr sz="2000">
              <a:latin typeface="Arial"/>
              <a:cs typeface="Arial"/>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1 Feb</a:t>
            </a:r>
            <a:r>
              <a:rPr spc="-70" dirty="0"/>
              <a:t> </a:t>
            </a:r>
            <a:r>
              <a:rPr spc="-5" dirty="0"/>
              <a:t>2016</a:t>
            </a:r>
          </a:p>
        </p:txBody>
      </p:sp>
      <p:sp>
        <p:nvSpPr>
          <p:cNvPr id="20" name="object 20"/>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17" name="object 17"/>
          <p:cNvSpPr txBox="1"/>
          <p:nvPr/>
        </p:nvSpPr>
        <p:spPr>
          <a:xfrm>
            <a:off x="350629" y="5089901"/>
            <a:ext cx="2260600" cy="262444"/>
          </a:xfrm>
          <a:prstGeom prst="rect">
            <a:avLst/>
          </a:prstGeom>
        </p:spPr>
        <p:txBody>
          <a:bodyPr vert="horz" wrap="square" lIns="0" tIns="0" rIns="0" bIns="0" rtlCol="0">
            <a:spAutoFit/>
          </a:bodyPr>
          <a:lstStyle/>
          <a:p>
            <a:pPr marL="12700" marR="5080" indent="292100">
              <a:lnSpc>
                <a:spcPct val="100699"/>
              </a:lnSpc>
            </a:pPr>
            <a:r>
              <a:rPr sz="1800" spc="-5" dirty="0">
                <a:latin typeface="Arial"/>
                <a:cs typeface="Arial"/>
              </a:rPr>
              <a:t>Only </a:t>
            </a:r>
            <a:r>
              <a:rPr sz="1800" spc="-5">
                <a:latin typeface="Arial"/>
                <a:cs typeface="Arial"/>
              </a:rPr>
              <a:t>one object</a:t>
            </a:r>
            <a:endParaRPr sz="180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Simple Recipe for Classification +</a:t>
            </a:r>
            <a:r>
              <a:rPr spc="75" dirty="0"/>
              <a:t> </a:t>
            </a:r>
            <a:r>
              <a:rPr spc="-5" dirty="0"/>
              <a:t>Localization</a:t>
            </a:r>
          </a:p>
        </p:txBody>
      </p:sp>
      <p:sp>
        <p:nvSpPr>
          <p:cNvPr id="5" name="object 5"/>
          <p:cNvSpPr txBox="1"/>
          <p:nvPr/>
        </p:nvSpPr>
        <p:spPr>
          <a:xfrm>
            <a:off x="377651" y="964873"/>
            <a:ext cx="7999095" cy="830997"/>
          </a:xfrm>
          <a:prstGeom prst="rect">
            <a:avLst/>
          </a:prstGeom>
        </p:spPr>
        <p:txBody>
          <a:bodyPr vert="horz" wrap="square" lIns="0" tIns="0" rIns="0" bIns="0" rtlCol="0">
            <a:spAutoFit/>
          </a:bodyPr>
          <a:lstStyle/>
          <a:p>
            <a:pPr marL="12700">
              <a:lnSpc>
                <a:spcPct val="100000"/>
              </a:lnSpc>
            </a:pPr>
            <a:r>
              <a:rPr sz="1800" b="1" spc="-5" dirty="0">
                <a:latin typeface="Arial"/>
                <a:cs typeface="Arial"/>
              </a:rPr>
              <a:t>Step </a:t>
            </a:r>
            <a:r>
              <a:rPr sz="1800" b="1" dirty="0">
                <a:latin typeface="Arial"/>
                <a:cs typeface="Arial"/>
              </a:rPr>
              <a:t>1</a:t>
            </a:r>
            <a:r>
              <a:rPr sz="1800" dirty="0">
                <a:latin typeface="Arial"/>
                <a:cs typeface="Arial"/>
              </a:rPr>
              <a:t>: </a:t>
            </a:r>
            <a:r>
              <a:rPr sz="1800" spc="-5" dirty="0">
                <a:latin typeface="Arial"/>
                <a:cs typeface="Arial"/>
              </a:rPr>
              <a:t>Train (or download) a classification model (AlexNet, VGG,</a:t>
            </a:r>
            <a:r>
              <a:rPr sz="1800" spc="180" dirty="0">
                <a:latin typeface="Arial"/>
                <a:cs typeface="Arial"/>
              </a:rPr>
              <a:t> </a:t>
            </a:r>
            <a:r>
              <a:rPr sz="1800" spc="-5">
                <a:latin typeface="Arial"/>
                <a:cs typeface="Arial"/>
              </a:rPr>
              <a:t>GoogLeNet)</a:t>
            </a:r>
            <a:r>
              <a:rPr lang="en-US" sz="1800" spc="-5" dirty="0">
                <a:latin typeface="Arial"/>
                <a:cs typeface="Arial"/>
              </a:rPr>
              <a:t>:</a:t>
            </a:r>
          </a:p>
          <a:p>
            <a:pPr marL="12700">
              <a:lnSpc>
                <a:spcPct val="100000"/>
              </a:lnSpc>
            </a:pPr>
            <a:r>
              <a:rPr lang="en-US" sz="1800" spc="-5" dirty="0">
                <a:latin typeface="Arial"/>
                <a:cs typeface="Arial"/>
              </a:rPr>
              <a:t>These are pre-trained deep models (transfer learning concept: see next slide)</a:t>
            </a:r>
            <a:endParaRPr sz="1800">
              <a:latin typeface="Arial"/>
              <a:cs typeface="Arial"/>
            </a:endParaRPr>
          </a:p>
        </p:txBody>
      </p:sp>
      <p:sp>
        <p:nvSpPr>
          <p:cNvPr id="6" name="object 6"/>
          <p:cNvSpPr/>
          <p:nvPr/>
        </p:nvSpPr>
        <p:spPr>
          <a:xfrm>
            <a:off x="213377" y="3784296"/>
            <a:ext cx="1494899" cy="16537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008499" y="3910561"/>
            <a:ext cx="718185" cy="1401233"/>
          </a:xfrm>
          <a:custGeom>
            <a:avLst/>
            <a:gdLst/>
            <a:ahLst/>
            <a:cxnLst/>
            <a:rect l="l" t="t" r="r" b="b"/>
            <a:pathLst>
              <a:path w="718185" h="1050925">
                <a:moveTo>
                  <a:pt x="0" y="0"/>
                </a:moveTo>
                <a:lnTo>
                  <a:pt x="717898" y="179474"/>
                </a:lnTo>
                <a:lnTo>
                  <a:pt x="717898" y="871423"/>
                </a:lnTo>
                <a:lnTo>
                  <a:pt x="0" y="1050897"/>
                </a:lnTo>
                <a:lnTo>
                  <a:pt x="0" y="0"/>
                </a:lnTo>
                <a:close/>
              </a:path>
            </a:pathLst>
          </a:custGeom>
          <a:ln w="9524">
            <a:solidFill>
              <a:srgbClr val="666666"/>
            </a:solidFill>
          </a:ln>
        </p:spPr>
        <p:txBody>
          <a:bodyPr wrap="square" lIns="0" tIns="0" rIns="0" bIns="0" rtlCol="0"/>
          <a:lstStyle/>
          <a:p>
            <a:endParaRPr/>
          </a:p>
        </p:txBody>
      </p:sp>
      <p:sp>
        <p:nvSpPr>
          <p:cNvPr id="8" name="object 8"/>
          <p:cNvSpPr/>
          <p:nvPr/>
        </p:nvSpPr>
        <p:spPr>
          <a:xfrm>
            <a:off x="3079218" y="4476359"/>
            <a:ext cx="765810" cy="393700"/>
          </a:xfrm>
          <a:custGeom>
            <a:avLst/>
            <a:gdLst/>
            <a:ahLst/>
            <a:cxnLst/>
            <a:rect l="l" t="t" r="r" b="b"/>
            <a:pathLst>
              <a:path w="765810" h="295275">
                <a:moveTo>
                  <a:pt x="0" y="0"/>
                </a:moveTo>
                <a:lnTo>
                  <a:pt x="765298" y="0"/>
                </a:lnTo>
                <a:lnTo>
                  <a:pt x="765298" y="295199"/>
                </a:lnTo>
                <a:lnTo>
                  <a:pt x="0" y="295199"/>
                </a:lnTo>
                <a:lnTo>
                  <a:pt x="0" y="0"/>
                </a:lnTo>
                <a:close/>
              </a:path>
            </a:pathLst>
          </a:custGeom>
          <a:solidFill>
            <a:srgbClr val="CCCCCC"/>
          </a:solidFill>
        </p:spPr>
        <p:txBody>
          <a:bodyPr wrap="square" lIns="0" tIns="0" rIns="0" bIns="0" rtlCol="0"/>
          <a:lstStyle/>
          <a:p>
            <a:endParaRPr/>
          </a:p>
        </p:txBody>
      </p:sp>
      <p:sp>
        <p:nvSpPr>
          <p:cNvPr id="9" name="object 9"/>
          <p:cNvSpPr/>
          <p:nvPr/>
        </p:nvSpPr>
        <p:spPr>
          <a:xfrm>
            <a:off x="3079221" y="4345159"/>
            <a:ext cx="864235" cy="524933"/>
          </a:xfrm>
          <a:custGeom>
            <a:avLst/>
            <a:gdLst/>
            <a:ahLst/>
            <a:cxnLst/>
            <a:rect l="l" t="t" r="r" b="b"/>
            <a:pathLst>
              <a:path w="864235" h="393700">
                <a:moveTo>
                  <a:pt x="0" y="98399"/>
                </a:moveTo>
                <a:lnTo>
                  <a:pt x="98399" y="0"/>
                </a:lnTo>
                <a:lnTo>
                  <a:pt x="863698" y="0"/>
                </a:lnTo>
                <a:lnTo>
                  <a:pt x="863698" y="295199"/>
                </a:lnTo>
                <a:lnTo>
                  <a:pt x="765298" y="393599"/>
                </a:lnTo>
                <a:lnTo>
                  <a:pt x="0" y="393599"/>
                </a:lnTo>
                <a:lnTo>
                  <a:pt x="0" y="98399"/>
                </a:lnTo>
                <a:close/>
              </a:path>
            </a:pathLst>
          </a:custGeom>
          <a:ln w="9524">
            <a:solidFill>
              <a:srgbClr val="666666"/>
            </a:solidFill>
          </a:ln>
        </p:spPr>
        <p:txBody>
          <a:bodyPr wrap="square" lIns="0" tIns="0" rIns="0" bIns="0" rtlCol="0"/>
          <a:lstStyle/>
          <a:p>
            <a:endParaRPr/>
          </a:p>
        </p:txBody>
      </p:sp>
      <p:sp>
        <p:nvSpPr>
          <p:cNvPr id="10" name="object 10"/>
          <p:cNvSpPr/>
          <p:nvPr/>
        </p:nvSpPr>
        <p:spPr>
          <a:xfrm>
            <a:off x="3079221" y="4345160"/>
            <a:ext cx="864235" cy="131233"/>
          </a:xfrm>
          <a:custGeom>
            <a:avLst/>
            <a:gdLst/>
            <a:ahLst/>
            <a:cxnLst/>
            <a:rect l="l" t="t" r="r" b="b"/>
            <a:pathLst>
              <a:path w="864235" h="98425">
                <a:moveTo>
                  <a:pt x="0" y="98399"/>
                </a:moveTo>
                <a:lnTo>
                  <a:pt x="765298" y="98399"/>
                </a:lnTo>
                <a:lnTo>
                  <a:pt x="863698" y="0"/>
                </a:lnTo>
              </a:path>
            </a:pathLst>
          </a:custGeom>
          <a:ln w="9524">
            <a:solidFill>
              <a:srgbClr val="666666"/>
            </a:solidFill>
          </a:ln>
        </p:spPr>
        <p:txBody>
          <a:bodyPr wrap="square" lIns="0" tIns="0" rIns="0" bIns="0" rtlCol="0"/>
          <a:lstStyle/>
          <a:p>
            <a:endParaRPr/>
          </a:p>
        </p:txBody>
      </p:sp>
      <p:sp>
        <p:nvSpPr>
          <p:cNvPr id="11" name="object 11"/>
          <p:cNvSpPr/>
          <p:nvPr/>
        </p:nvSpPr>
        <p:spPr>
          <a:xfrm>
            <a:off x="3844517" y="4476359"/>
            <a:ext cx="0" cy="393700"/>
          </a:xfrm>
          <a:custGeom>
            <a:avLst/>
            <a:gdLst/>
            <a:ahLst/>
            <a:cxnLst/>
            <a:rect l="l" t="t" r="r" b="b"/>
            <a:pathLst>
              <a:path h="295275">
                <a:moveTo>
                  <a:pt x="0" y="0"/>
                </a:moveTo>
                <a:lnTo>
                  <a:pt x="0" y="295199"/>
                </a:lnTo>
              </a:path>
            </a:pathLst>
          </a:custGeom>
          <a:ln w="9524">
            <a:solidFill>
              <a:srgbClr val="666666"/>
            </a:solidFill>
          </a:ln>
        </p:spPr>
        <p:txBody>
          <a:bodyPr wrap="square" lIns="0" tIns="0" rIns="0" bIns="0" rtlCol="0"/>
          <a:lstStyle/>
          <a:p>
            <a:endParaRPr/>
          </a:p>
        </p:txBody>
      </p:sp>
      <p:sp>
        <p:nvSpPr>
          <p:cNvPr id="12" name="object 12"/>
          <p:cNvSpPr/>
          <p:nvPr/>
        </p:nvSpPr>
        <p:spPr>
          <a:xfrm>
            <a:off x="4345066" y="40388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4345066" y="40388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ln w="9524">
            <a:solidFill>
              <a:srgbClr val="666666"/>
            </a:solidFill>
          </a:ln>
        </p:spPr>
        <p:txBody>
          <a:bodyPr wrap="square" lIns="0" tIns="0" rIns="0" bIns="0" rtlCol="0"/>
          <a:lstStyle/>
          <a:p>
            <a:endParaRPr/>
          </a:p>
        </p:txBody>
      </p:sp>
      <p:sp>
        <p:nvSpPr>
          <p:cNvPr id="14" name="object 14"/>
          <p:cNvSpPr/>
          <p:nvPr/>
        </p:nvSpPr>
        <p:spPr>
          <a:xfrm>
            <a:off x="4641465" y="40386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solidFill>
            <a:srgbClr val="CCCCCC"/>
          </a:solidFill>
        </p:spPr>
        <p:txBody>
          <a:bodyPr wrap="square" lIns="0" tIns="0" rIns="0" bIns="0" rtlCol="0"/>
          <a:lstStyle/>
          <a:p>
            <a:endParaRPr/>
          </a:p>
        </p:txBody>
      </p:sp>
      <p:sp>
        <p:nvSpPr>
          <p:cNvPr id="15" name="object 15"/>
          <p:cNvSpPr/>
          <p:nvPr/>
        </p:nvSpPr>
        <p:spPr>
          <a:xfrm>
            <a:off x="4641465" y="40386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ln w="9524">
            <a:solidFill>
              <a:srgbClr val="666666"/>
            </a:solidFill>
          </a:ln>
        </p:spPr>
        <p:txBody>
          <a:bodyPr wrap="square" lIns="0" tIns="0" rIns="0" bIns="0" rtlCol="0"/>
          <a:lstStyle/>
          <a:p>
            <a:endParaRPr/>
          </a:p>
        </p:txBody>
      </p:sp>
      <p:sp>
        <p:nvSpPr>
          <p:cNvPr id="16" name="object 16"/>
          <p:cNvSpPr/>
          <p:nvPr/>
        </p:nvSpPr>
        <p:spPr>
          <a:xfrm>
            <a:off x="4891864" y="4236425"/>
            <a:ext cx="106680" cy="729827"/>
          </a:xfrm>
          <a:custGeom>
            <a:avLst/>
            <a:gdLst/>
            <a:ahLst/>
            <a:cxnLst/>
            <a:rect l="l" t="t" r="r" b="b"/>
            <a:pathLst>
              <a:path w="106679" h="547370">
                <a:moveTo>
                  <a:pt x="0" y="0"/>
                </a:moveTo>
                <a:lnTo>
                  <a:pt x="106499" y="0"/>
                </a:lnTo>
                <a:lnTo>
                  <a:pt x="106499" y="546898"/>
                </a:lnTo>
                <a:lnTo>
                  <a:pt x="0" y="546898"/>
                </a:lnTo>
                <a:lnTo>
                  <a:pt x="0" y="0"/>
                </a:lnTo>
                <a:close/>
              </a:path>
            </a:pathLst>
          </a:custGeom>
          <a:solidFill>
            <a:srgbClr val="CCCCCC"/>
          </a:solidFill>
        </p:spPr>
        <p:txBody>
          <a:bodyPr wrap="square" lIns="0" tIns="0" rIns="0" bIns="0" rtlCol="0"/>
          <a:lstStyle/>
          <a:p>
            <a:endParaRPr/>
          </a:p>
        </p:txBody>
      </p:sp>
      <p:sp>
        <p:nvSpPr>
          <p:cNvPr id="17" name="object 17"/>
          <p:cNvSpPr/>
          <p:nvPr/>
        </p:nvSpPr>
        <p:spPr>
          <a:xfrm>
            <a:off x="4891864" y="4236425"/>
            <a:ext cx="106680" cy="729827"/>
          </a:xfrm>
          <a:custGeom>
            <a:avLst/>
            <a:gdLst/>
            <a:ahLst/>
            <a:cxnLst/>
            <a:rect l="l" t="t" r="r" b="b"/>
            <a:pathLst>
              <a:path w="106679" h="547370">
                <a:moveTo>
                  <a:pt x="0" y="0"/>
                </a:moveTo>
                <a:lnTo>
                  <a:pt x="106499" y="0"/>
                </a:lnTo>
                <a:lnTo>
                  <a:pt x="106499" y="546898"/>
                </a:lnTo>
                <a:lnTo>
                  <a:pt x="0" y="546898"/>
                </a:lnTo>
                <a:lnTo>
                  <a:pt x="0" y="0"/>
                </a:lnTo>
                <a:close/>
              </a:path>
            </a:pathLst>
          </a:custGeom>
          <a:ln w="9524">
            <a:solidFill>
              <a:srgbClr val="666666"/>
            </a:solidFill>
          </a:ln>
        </p:spPr>
        <p:txBody>
          <a:bodyPr wrap="square" lIns="0" tIns="0" rIns="0" bIns="0" rtlCol="0"/>
          <a:lstStyle/>
          <a:p>
            <a:endParaRPr/>
          </a:p>
        </p:txBody>
      </p:sp>
      <p:sp>
        <p:nvSpPr>
          <p:cNvPr id="18" name="object 18"/>
          <p:cNvSpPr txBox="1"/>
          <p:nvPr/>
        </p:nvSpPr>
        <p:spPr>
          <a:xfrm>
            <a:off x="701182" y="5601237"/>
            <a:ext cx="519430" cy="215444"/>
          </a:xfrm>
          <a:prstGeom prst="rect">
            <a:avLst/>
          </a:prstGeom>
        </p:spPr>
        <p:txBody>
          <a:bodyPr vert="horz" wrap="square" lIns="0" tIns="0" rIns="0" bIns="0" rtlCol="0">
            <a:spAutoFit/>
          </a:bodyPr>
          <a:lstStyle/>
          <a:p>
            <a:pPr marL="12700">
              <a:lnSpc>
                <a:spcPct val="100000"/>
              </a:lnSpc>
            </a:pPr>
            <a:r>
              <a:rPr sz="1400" spc="-5" dirty="0">
                <a:latin typeface="Arial"/>
                <a:cs typeface="Arial"/>
              </a:rPr>
              <a:t>Image</a:t>
            </a:r>
            <a:endParaRPr sz="1400">
              <a:latin typeface="Arial"/>
              <a:cs typeface="Arial"/>
            </a:endParaRPr>
          </a:p>
        </p:txBody>
      </p:sp>
      <p:sp>
        <p:nvSpPr>
          <p:cNvPr id="19" name="object 19"/>
          <p:cNvSpPr txBox="1"/>
          <p:nvPr/>
        </p:nvSpPr>
        <p:spPr>
          <a:xfrm>
            <a:off x="1885503" y="3115063"/>
            <a:ext cx="988694" cy="436017"/>
          </a:xfrm>
          <a:prstGeom prst="rect">
            <a:avLst/>
          </a:prstGeom>
        </p:spPr>
        <p:txBody>
          <a:bodyPr vert="horz" wrap="square" lIns="0" tIns="0" rIns="0" bIns="0" rtlCol="0">
            <a:spAutoFit/>
          </a:bodyPr>
          <a:lstStyle/>
          <a:p>
            <a:pPr marL="36830" marR="5080" indent="-24765">
              <a:lnSpc>
                <a:spcPts val="1650"/>
              </a:lnSpc>
            </a:pPr>
            <a:r>
              <a:rPr sz="1400" spc="-5" dirty="0">
                <a:latin typeface="Arial"/>
                <a:cs typeface="Arial"/>
              </a:rPr>
              <a:t>Convolution  and</a:t>
            </a:r>
            <a:r>
              <a:rPr sz="1400" spc="-60" dirty="0">
                <a:latin typeface="Arial"/>
                <a:cs typeface="Arial"/>
              </a:rPr>
              <a:t> </a:t>
            </a:r>
            <a:r>
              <a:rPr sz="1400" spc="-5" dirty="0">
                <a:latin typeface="Arial"/>
                <a:cs typeface="Arial"/>
              </a:rPr>
              <a:t>Pooling</a:t>
            </a:r>
            <a:endParaRPr sz="1400">
              <a:latin typeface="Arial"/>
              <a:cs typeface="Arial"/>
            </a:endParaRPr>
          </a:p>
        </p:txBody>
      </p:sp>
      <p:sp>
        <p:nvSpPr>
          <p:cNvPr id="20" name="object 20"/>
          <p:cNvSpPr txBox="1"/>
          <p:nvPr/>
        </p:nvSpPr>
        <p:spPr>
          <a:xfrm>
            <a:off x="3024227" y="5215753"/>
            <a:ext cx="974090" cy="436017"/>
          </a:xfrm>
          <a:prstGeom prst="rect">
            <a:avLst/>
          </a:prstGeom>
        </p:spPr>
        <p:txBody>
          <a:bodyPr vert="horz" wrap="square" lIns="0" tIns="0" rIns="0" bIns="0" rtlCol="0">
            <a:spAutoFit/>
          </a:bodyPr>
          <a:lstStyle/>
          <a:p>
            <a:pPr marL="12700" marR="5080" indent="68580">
              <a:lnSpc>
                <a:spcPts val="1650"/>
              </a:lnSpc>
            </a:pPr>
            <a:r>
              <a:rPr sz="1400" spc="-5" dirty="0">
                <a:latin typeface="Arial"/>
                <a:cs typeface="Arial"/>
              </a:rPr>
              <a:t>Final conv  feature</a:t>
            </a:r>
            <a:r>
              <a:rPr sz="1400" spc="-60" dirty="0">
                <a:latin typeface="Arial"/>
                <a:cs typeface="Arial"/>
              </a:rPr>
              <a:t> </a:t>
            </a:r>
            <a:r>
              <a:rPr sz="1400" spc="-5" dirty="0">
                <a:latin typeface="Arial"/>
                <a:cs typeface="Arial"/>
              </a:rPr>
              <a:t>map</a:t>
            </a:r>
            <a:endParaRPr sz="1400">
              <a:latin typeface="Arial"/>
              <a:cs typeface="Arial"/>
            </a:endParaRPr>
          </a:p>
        </p:txBody>
      </p:sp>
      <p:sp>
        <p:nvSpPr>
          <p:cNvPr id="21" name="object 21"/>
          <p:cNvSpPr txBox="1"/>
          <p:nvPr/>
        </p:nvSpPr>
        <p:spPr>
          <a:xfrm>
            <a:off x="4034868" y="3303963"/>
            <a:ext cx="1280160" cy="436017"/>
          </a:xfrm>
          <a:prstGeom prst="rect">
            <a:avLst/>
          </a:prstGeom>
        </p:spPr>
        <p:txBody>
          <a:bodyPr vert="horz" wrap="square" lIns="0" tIns="0" rIns="0" bIns="0" rtlCol="0">
            <a:spAutoFit/>
          </a:bodyPr>
          <a:lstStyle/>
          <a:p>
            <a:pPr marL="402590" marR="5080" indent="-390525">
              <a:lnSpc>
                <a:spcPts val="1650"/>
              </a:lnSpc>
            </a:pPr>
            <a:r>
              <a:rPr sz="1400" spc="-5" dirty="0">
                <a:latin typeface="Arial"/>
                <a:cs typeface="Arial"/>
              </a:rPr>
              <a:t>Fully-connected  layers</a:t>
            </a:r>
            <a:endParaRPr sz="1400" dirty="0">
              <a:latin typeface="Arial"/>
              <a:cs typeface="Arial"/>
            </a:endParaRPr>
          </a:p>
        </p:txBody>
      </p:sp>
      <p:sp>
        <p:nvSpPr>
          <p:cNvPr id="22" name="object 22"/>
          <p:cNvSpPr/>
          <p:nvPr/>
        </p:nvSpPr>
        <p:spPr>
          <a:xfrm>
            <a:off x="5418714" y="4068825"/>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endParaRPr/>
          </a:p>
        </p:txBody>
      </p:sp>
      <p:sp>
        <p:nvSpPr>
          <p:cNvPr id="23" name="object 23"/>
          <p:cNvSpPr/>
          <p:nvPr/>
        </p:nvSpPr>
        <p:spPr>
          <a:xfrm>
            <a:off x="5418714" y="4068825"/>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endParaRPr/>
          </a:p>
        </p:txBody>
      </p:sp>
      <p:sp>
        <p:nvSpPr>
          <p:cNvPr id="24" name="object 24"/>
          <p:cNvSpPr txBox="1"/>
          <p:nvPr/>
        </p:nvSpPr>
        <p:spPr>
          <a:xfrm>
            <a:off x="4950713" y="5358033"/>
            <a:ext cx="1043305" cy="215444"/>
          </a:xfrm>
          <a:prstGeom prst="rect">
            <a:avLst/>
          </a:prstGeom>
        </p:spPr>
        <p:txBody>
          <a:bodyPr vert="horz" wrap="square" lIns="0" tIns="0" rIns="0" bIns="0" rtlCol="0">
            <a:spAutoFit/>
          </a:bodyPr>
          <a:lstStyle/>
          <a:p>
            <a:pPr marL="12700">
              <a:lnSpc>
                <a:spcPct val="100000"/>
              </a:lnSpc>
            </a:pPr>
            <a:r>
              <a:rPr sz="1400" spc="-5" dirty="0">
                <a:latin typeface="Arial"/>
                <a:cs typeface="Arial"/>
              </a:rPr>
              <a:t>Class</a:t>
            </a:r>
            <a:r>
              <a:rPr sz="1400" spc="-85" dirty="0">
                <a:latin typeface="Arial"/>
                <a:cs typeface="Arial"/>
              </a:rPr>
              <a:t> </a:t>
            </a:r>
            <a:r>
              <a:rPr sz="1400" dirty="0">
                <a:latin typeface="Arial"/>
                <a:cs typeface="Arial"/>
              </a:rPr>
              <a:t>scores</a:t>
            </a:r>
            <a:endParaRPr sz="1400">
              <a:latin typeface="Arial"/>
              <a:cs typeface="Arial"/>
            </a:endParaRPr>
          </a:p>
        </p:txBody>
      </p:sp>
      <p:sp>
        <p:nvSpPr>
          <p:cNvPr id="25" name="object 25"/>
          <p:cNvSpPr/>
          <p:nvPr/>
        </p:nvSpPr>
        <p:spPr>
          <a:xfrm>
            <a:off x="1708275" y="4611156"/>
            <a:ext cx="128905" cy="0"/>
          </a:xfrm>
          <a:custGeom>
            <a:avLst/>
            <a:gdLst/>
            <a:ahLst/>
            <a:cxnLst/>
            <a:rect l="l" t="t" r="r" b="b"/>
            <a:pathLst>
              <a:path w="128905">
                <a:moveTo>
                  <a:pt x="0" y="0"/>
                </a:moveTo>
                <a:lnTo>
                  <a:pt x="128849" y="0"/>
                </a:lnTo>
              </a:path>
            </a:pathLst>
          </a:custGeom>
          <a:ln w="28574">
            <a:solidFill>
              <a:srgbClr val="666666"/>
            </a:solidFill>
          </a:ln>
        </p:spPr>
        <p:txBody>
          <a:bodyPr wrap="square" lIns="0" tIns="0" rIns="0" bIns="0" rtlCol="0"/>
          <a:lstStyle/>
          <a:p>
            <a:endParaRPr/>
          </a:p>
        </p:txBody>
      </p:sp>
      <p:sp>
        <p:nvSpPr>
          <p:cNvPr id="26" name="object 26"/>
          <p:cNvSpPr/>
          <p:nvPr/>
        </p:nvSpPr>
        <p:spPr>
          <a:xfrm>
            <a:off x="1837126"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endParaRPr/>
          </a:p>
        </p:txBody>
      </p:sp>
      <p:sp>
        <p:nvSpPr>
          <p:cNvPr id="27" name="object 27"/>
          <p:cNvSpPr/>
          <p:nvPr/>
        </p:nvSpPr>
        <p:spPr>
          <a:xfrm>
            <a:off x="2726397" y="4668424"/>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endParaRPr/>
          </a:p>
        </p:txBody>
      </p:sp>
      <p:sp>
        <p:nvSpPr>
          <p:cNvPr id="28" name="object 28"/>
          <p:cNvSpPr/>
          <p:nvPr/>
        </p:nvSpPr>
        <p:spPr>
          <a:xfrm>
            <a:off x="2881647" y="4605493"/>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endParaRPr/>
          </a:p>
        </p:txBody>
      </p:sp>
      <p:sp>
        <p:nvSpPr>
          <p:cNvPr id="29" name="object 29"/>
          <p:cNvSpPr/>
          <p:nvPr/>
        </p:nvSpPr>
        <p:spPr>
          <a:xfrm>
            <a:off x="3970666" y="4611156"/>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endParaRPr/>
          </a:p>
        </p:txBody>
      </p:sp>
      <p:sp>
        <p:nvSpPr>
          <p:cNvPr id="30" name="object 30"/>
          <p:cNvSpPr/>
          <p:nvPr/>
        </p:nvSpPr>
        <p:spPr>
          <a:xfrm>
            <a:off x="4125919"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endParaRPr/>
          </a:p>
        </p:txBody>
      </p:sp>
      <p:sp>
        <p:nvSpPr>
          <p:cNvPr id="31" name="object 31"/>
          <p:cNvSpPr/>
          <p:nvPr/>
        </p:nvSpPr>
        <p:spPr>
          <a:xfrm>
            <a:off x="5047442" y="4611156"/>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endParaRPr/>
          </a:p>
        </p:txBody>
      </p:sp>
      <p:sp>
        <p:nvSpPr>
          <p:cNvPr id="32" name="object 32"/>
          <p:cNvSpPr/>
          <p:nvPr/>
        </p:nvSpPr>
        <p:spPr>
          <a:xfrm>
            <a:off x="5202692"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endParaRPr/>
          </a:p>
        </p:txBody>
      </p:sp>
      <p:sp>
        <p:nvSpPr>
          <p:cNvPr id="33" name="object 33"/>
          <p:cNvSpPr/>
          <p:nvPr/>
        </p:nvSpPr>
        <p:spPr>
          <a:xfrm>
            <a:off x="5711891" y="4601024"/>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endParaRPr/>
          </a:p>
        </p:txBody>
      </p:sp>
      <p:sp>
        <p:nvSpPr>
          <p:cNvPr id="34" name="object 34"/>
          <p:cNvSpPr/>
          <p:nvPr/>
        </p:nvSpPr>
        <p:spPr>
          <a:xfrm>
            <a:off x="5867141" y="4538093"/>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endParaRPr/>
          </a:p>
        </p:txBody>
      </p:sp>
      <p:sp>
        <p:nvSpPr>
          <p:cNvPr id="35" name="object 35"/>
          <p:cNvSpPr txBox="1"/>
          <p:nvPr/>
        </p:nvSpPr>
        <p:spPr>
          <a:xfrm>
            <a:off x="6235054" y="4443445"/>
            <a:ext cx="1042669" cy="215444"/>
          </a:xfrm>
          <a:prstGeom prst="rect">
            <a:avLst/>
          </a:prstGeom>
        </p:spPr>
        <p:txBody>
          <a:bodyPr vert="horz" wrap="square" lIns="0" tIns="0" rIns="0" bIns="0" rtlCol="0">
            <a:spAutoFit/>
          </a:bodyPr>
          <a:lstStyle/>
          <a:p>
            <a:pPr marL="12700">
              <a:lnSpc>
                <a:spcPct val="100000"/>
              </a:lnSpc>
            </a:pPr>
            <a:r>
              <a:rPr sz="1400" spc="-5" dirty="0">
                <a:latin typeface="Arial"/>
                <a:cs typeface="Arial"/>
              </a:rPr>
              <a:t>Softmax</a:t>
            </a:r>
            <a:r>
              <a:rPr sz="1400" spc="-55" dirty="0">
                <a:latin typeface="Arial"/>
                <a:cs typeface="Arial"/>
              </a:rPr>
              <a:t> </a:t>
            </a:r>
            <a:r>
              <a:rPr sz="1400" spc="-5" dirty="0">
                <a:latin typeface="Arial"/>
                <a:cs typeface="Arial"/>
              </a:rPr>
              <a:t>loss</a:t>
            </a:r>
            <a:endParaRPr sz="1400">
              <a:latin typeface="Arial"/>
              <a:cs typeface="Arial"/>
            </a:endParaRPr>
          </a:p>
        </p:txBody>
      </p:sp>
      <p:sp>
        <p:nvSpPr>
          <p:cNvPr id="36" name="object 36"/>
          <p:cNvSpPr txBox="1"/>
          <p:nvPr/>
        </p:nvSpPr>
        <p:spPr>
          <a:xfrm>
            <a:off x="5399118" y="6305350"/>
            <a:ext cx="1579880" cy="282129"/>
          </a:xfrm>
          <a:prstGeom prst="rect">
            <a:avLst/>
          </a:prstGeom>
        </p:spPr>
        <p:txBody>
          <a:bodyPr vert="horz" wrap="square" lIns="0" tIns="0" rIns="0" bIns="0" rtlCol="0">
            <a:spAutoFit/>
          </a:bodyPr>
          <a:lstStyle/>
          <a:p>
            <a:pPr marL="12700">
              <a:lnSpc>
                <a:spcPts val="2190"/>
              </a:lnSpc>
            </a:pPr>
            <a:r>
              <a:rPr sz="3000" spc="-7" baseline="1388" dirty="0">
                <a:solidFill>
                  <a:srgbClr val="FFFFFF"/>
                </a:solidFill>
                <a:latin typeface="Arial"/>
                <a:cs typeface="Arial"/>
              </a:rPr>
              <a:t>Lecture 8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13</a:t>
            </a:r>
            <a:endParaRPr sz="2000">
              <a:latin typeface="Arial"/>
              <a:cs typeface="Arial"/>
            </a:endParaRPr>
          </a:p>
        </p:txBody>
      </p:sp>
      <p:sp>
        <p:nvSpPr>
          <p:cNvPr id="37" name="object 37"/>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1 Feb</a:t>
            </a:r>
            <a:r>
              <a:rPr spc="-70" dirty="0"/>
              <a:t> </a:t>
            </a:r>
            <a:r>
              <a:rPr spc="-5" dirty="0"/>
              <a:t>2016</a:t>
            </a:r>
          </a:p>
        </p:txBody>
      </p:sp>
      <p:sp>
        <p:nvSpPr>
          <p:cNvPr id="38" name="object 38"/>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c0a82ea-c8fd-42a2-854c-d00b41012aba.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7267"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7391" name="Group 127"/>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72" name="Rectangle 251"/>
          <p:cNvSpPr>
            <a:spLocks noChangeArrowheads="1"/>
          </p:cNvSpPr>
          <p:nvPr/>
        </p:nvSpPr>
        <p:spPr bwMode="auto">
          <a:xfrm>
            <a:off x="6172200" y="2590800"/>
            <a:ext cx="381000" cy="3810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267516" name="Group 252"/>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5496" name="Rectangle 375"/>
          <p:cNvSpPr>
            <a:spLocks noChangeArrowheads="1"/>
          </p:cNvSpPr>
          <p:nvPr/>
        </p:nvSpPr>
        <p:spPr bwMode="auto">
          <a:xfrm>
            <a:off x="1752600" y="2286000"/>
            <a:ext cx="1066800" cy="9906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5122"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name="Equation" r:id="rId4" imgW="7315200" imgH="4495800" progId="Equation.3">
                  <p:embed/>
                </p:oleObj>
              </mc:Choice>
              <mc:Fallback>
                <p:oleObj name="Equation" r:id="rId4" imgW="7315200" imgH="449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5123" name="Object 381"/>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name="Equation" r:id="rId6" imgW="7315200" imgH="4178300" progId="Equation.3">
                  <p:embed/>
                </p:oleObj>
              </mc:Choice>
              <mc:Fallback>
                <p:oleObj name="Equation" r:id="rId6" imgW="7315200" imgH="417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5497" name="Rectangle 16"/>
          <p:cNvSpPr txBox="1">
            <a:spLocks noChangeArrowheads="1"/>
          </p:cNvSpPr>
          <p:nvPr/>
        </p:nvSpPr>
        <p:spPr bwMode="auto">
          <a:xfrm>
            <a:off x="457200" y="0"/>
            <a:ext cx="8229600" cy="1143000"/>
          </a:xfrm>
          <a:prstGeom prst="rect">
            <a:avLst/>
          </a:prstGeom>
          <a:noFill/>
          <a:ln w="9525">
            <a:noFill/>
            <a:miter lim="800000"/>
            <a:headEnd/>
            <a:tailEnd/>
          </a:ln>
        </p:spPr>
        <p:txBody>
          <a:bodyPr/>
          <a:lstStyle/>
          <a:p>
            <a:pPr defTabSz="457200" fontAlgn="auto">
              <a:spcBef>
                <a:spcPts val="0"/>
              </a:spcBef>
              <a:spcAft>
                <a:spcPts val="0"/>
              </a:spcAft>
              <a:defRPr/>
            </a:pPr>
            <a:r>
              <a:rPr lang="en-US" sz="3600">
                <a:solidFill>
                  <a:srgbClr val="000000"/>
                </a:solidFill>
                <a:latin typeface="Calibri" pitchFamily="34" charset="0"/>
              </a:rPr>
              <a:t>Image filtering</a:t>
            </a:r>
          </a:p>
        </p:txBody>
      </p:sp>
      <p:grpSp>
        <p:nvGrpSpPr>
          <p:cNvPr id="5498" name="Group 4"/>
          <p:cNvGrpSpPr>
            <a:grpSpLocks noChangeAspect="1"/>
          </p:cNvGrpSpPr>
          <p:nvPr/>
        </p:nvGrpSpPr>
        <p:grpSpPr bwMode="auto">
          <a:xfrm>
            <a:off x="7543800" y="304800"/>
            <a:ext cx="1143000" cy="973138"/>
            <a:chOff x="3799" y="2064"/>
            <a:chExt cx="1433" cy="1136"/>
          </a:xfrm>
        </p:grpSpPr>
        <p:grpSp>
          <p:nvGrpSpPr>
            <p:cNvPr id="5500" name="Group 5"/>
            <p:cNvGrpSpPr>
              <a:grpSpLocks/>
            </p:cNvGrpSpPr>
            <p:nvPr/>
          </p:nvGrpSpPr>
          <p:grpSpPr bwMode="auto">
            <a:xfrm>
              <a:off x="4080" y="2064"/>
              <a:ext cx="1152" cy="1136"/>
              <a:chOff x="144" y="144"/>
              <a:chExt cx="1152" cy="1136"/>
            </a:xfrm>
          </p:grpSpPr>
          <p:sp>
            <p:nvSpPr>
              <p:cNvPr id="5502"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5503"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5504"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5505"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5506"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5507"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5508"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5509"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5510"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5511"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5512"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5513"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5514"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5515"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5516"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5517"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5518"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grpSp>
        <p:pic>
          <p:nvPicPr>
            <p:cNvPr id="5501" name="Picture 23" descr="txp_fi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aphicFrame>
        <p:nvGraphicFramePr>
          <p:cNvPr id="5124"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name="Equation" r:id="rId9" imgW="7315200" imgH="4038600" progId="Equation.3">
                  <p:embed/>
                </p:oleObj>
              </mc:Choice>
              <mc:Fallback>
                <p:oleObj name="Equation" r:id="rId9" imgW="7315200" imgH="403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5499" name="Text Box 376"/>
          <p:cNvSpPr txBox="1">
            <a:spLocks noChangeArrowheads="1"/>
          </p:cNvSpPr>
          <p:nvPr/>
        </p:nvSpPr>
        <p:spPr bwMode="auto">
          <a:xfrm>
            <a:off x="7762875" y="6550025"/>
            <a:ext cx="1381125" cy="30797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defRPr/>
            </a:pPr>
            <a:r>
              <a:rPr lang="en-US" sz="1400">
                <a:solidFill>
                  <a:prstClr val="black"/>
                </a:solidFill>
                <a:latin typeface="Calibri"/>
                <a:cs typeface="Arial" charset="0"/>
              </a:rPr>
              <a:t>Credit: S. Seitz</a:t>
            </a:r>
          </a:p>
        </p:txBody>
      </p:sp>
      <p:graphicFrame>
        <p:nvGraphicFramePr>
          <p:cNvPr id="5125" name="Object 381"/>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name="Equation" r:id="rId11" imgW="7315200" imgH="1257300" progId="Equation.3">
                  <p:embed/>
                </p:oleObj>
              </mc:Choice>
              <mc:Fallback>
                <p:oleObj name="Equation" r:id="rId11" imgW="7315200" imgH="1257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defTabSz="457200" fontAlgn="auto">
              <a:spcBef>
                <a:spcPts val="0"/>
              </a:spcBef>
              <a:spcAft>
                <a:spcPts val="0"/>
              </a:spcAft>
              <a:defRPr/>
            </a:pPr>
            <a:fld id="{3CCF9EB9-FD7E-C64F-8D66-E84688B8D309}" type="slidenum">
              <a:rPr lang="en-US" smtClean="0">
                <a:solidFill>
                  <a:prstClr val="black">
                    <a:tint val="75000"/>
                  </a:prstClr>
                </a:solidFill>
                <a:latin typeface="Calibri"/>
              </a:rPr>
              <a:pPr defTabSz="457200" fontAlgn="auto">
                <a:spcBef>
                  <a:spcPts val="0"/>
                </a:spcBef>
                <a:spcAft>
                  <a:spcPts val="0"/>
                </a:spcAft>
                <a:defRPr/>
              </a:pPr>
              <a:t>6</a:t>
            </a:fld>
            <a:endParaRPr lang="en-US">
              <a:solidFill>
                <a:prstClr val="black">
                  <a:tint val="75000"/>
                </a:prstClr>
              </a:solidFill>
              <a:latin typeface="Calibri"/>
            </a:endParaRPr>
          </a:p>
        </p:txBody>
      </p:sp>
    </p:spTree>
    <p:extLst>
      <p:ext uri="{BB962C8B-B14F-4D97-AF65-F5344CB8AC3E}">
        <p14:creationId xmlns:p14="http://schemas.microsoft.com/office/powerpoint/2010/main" val="3020452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Simple Recipe for Classification +</a:t>
            </a:r>
            <a:r>
              <a:rPr spc="75" dirty="0"/>
              <a:t> </a:t>
            </a:r>
            <a:r>
              <a:rPr spc="-5" dirty="0"/>
              <a:t>Localization</a:t>
            </a:r>
          </a:p>
        </p:txBody>
      </p:sp>
      <p:sp>
        <p:nvSpPr>
          <p:cNvPr id="5" name="object 5"/>
          <p:cNvSpPr txBox="1"/>
          <p:nvPr/>
        </p:nvSpPr>
        <p:spPr>
          <a:xfrm>
            <a:off x="377651" y="964873"/>
            <a:ext cx="6920865" cy="276999"/>
          </a:xfrm>
          <a:prstGeom prst="rect">
            <a:avLst/>
          </a:prstGeom>
        </p:spPr>
        <p:txBody>
          <a:bodyPr vert="horz" wrap="square" lIns="0" tIns="0" rIns="0" bIns="0" rtlCol="0">
            <a:spAutoFit/>
          </a:bodyPr>
          <a:lstStyle/>
          <a:p>
            <a:pPr marL="12700">
              <a:lnSpc>
                <a:spcPct val="100000"/>
              </a:lnSpc>
            </a:pPr>
            <a:r>
              <a:rPr sz="1800" b="1" spc="-5" dirty="0">
                <a:latin typeface="Arial"/>
                <a:cs typeface="Arial"/>
              </a:rPr>
              <a:t>Step </a:t>
            </a:r>
            <a:r>
              <a:rPr sz="1800" b="1" dirty="0">
                <a:latin typeface="Arial"/>
                <a:cs typeface="Arial"/>
              </a:rPr>
              <a:t>2</a:t>
            </a:r>
            <a:r>
              <a:rPr sz="1800" dirty="0">
                <a:latin typeface="Arial"/>
                <a:cs typeface="Arial"/>
              </a:rPr>
              <a:t>: </a:t>
            </a:r>
            <a:r>
              <a:rPr sz="1800" spc="-5" dirty="0">
                <a:latin typeface="Arial"/>
                <a:cs typeface="Arial"/>
              </a:rPr>
              <a:t>Attach new fully-connected “regression head” to the</a:t>
            </a:r>
            <a:r>
              <a:rPr sz="1800" spc="145" dirty="0">
                <a:latin typeface="Arial"/>
                <a:cs typeface="Arial"/>
              </a:rPr>
              <a:t> </a:t>
            </a:r>
            <a:r>
              <a:rPr sz="1800" spc="-5" dirty="0">
                <a:latin typeface="Arial"/>
                <a:cs typeface="Arial"/>
              </a:rPr>
              <a:t>network</a:t>
            </a:r>
            <a:endParaRPr sz="1800">
              <a:latin typeface="Arial"/>
              <a:cs typeface="Arial"/>
            </a:endParaRPr>
          </a:p>
        </p:txBody>
      </p:sp>
      <p:sp>
        <p:nvSpPr>
          <p:cNvPr id="6" name="object 6"/>
          <p:cNvSpPr/>
          <p:nvPr/>
        </p:nvSpPr>
        <p:spPr>
          <a:xfrm>
            <a:off x="213377" y="3784296"/>
            <a:ext cx="1494899" cy="16537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008499" y="3910561"/>
            <a:ext cx="718185" cy="1401233"/>
          </a:xfrm>
          <a:custGeom>
            <a:avLst/>
            <a:gdLst/>
            <a:ahLst/>
            <a:cxnLst/>
            <a:rect l="l" t="t" r="r" b="b"/>
            <a:pathLst>
              <a:path w="718185" h="1050925">
                <a:moveTo>
                  <a:pt x="0" y="0"/>
                </a:moveTo>
                <a:lnTo>
                  <a:pt x="717898" y="179474"/>
                </a:lnTo>
                <a:lnTo>
                  <a:pt x="717898" y="871423"/>
                </a:lnTo>
                <a:lnTo>
                  <a:pt x="0" y="1050897"/>
                </a:lnTo>
                <a:lnTo>
                  <a:pt x="0" y="0"/>
                </a:lnTo>
                <a:close/>
              </a:path>
            </a:pathLst>
          </a:custGeom>
          <a:ln w="9524">
            <a:solidFill>
              <a:srgbClr val="666666"/>
            </a:solidFill>
          </a:ln>
        </p:spPr>
        <p:txBody>
          <a:bodyPr wrap="square" lIns="0" tIns="0" rIns="0" bIns="0" rtlCol="0"/>
          <a:lstStyle/>
          <a:p>
            <a:endParaRPr/>
          </a:p>
        </p:txBody>
      </p:sp>
      <p:sp>
        <p:nvSpPr>
          <p:cNvPr id="8" name="object 8"/>
          <p:cNvSpPr/>
          <p:nvPr/>
        </p:nvSpPr>
        <p:spPr>
          <a:xfrm>
            <a:off x="3079218" y="4476359"/>
            <a:ext cx="765810" cy="393700"/>
          </a:xfrm>
          <a:custGeom>
            <a:avLst/>
            <a:gdLst/>
            <a:ahLst/>
            <a:cxnLst/>
            <a:rect l="l" t="t" r="r" b="b"/>
            <a:pathLst>
              <a:path w="765810" h="295275">
                <a:moveTo>
                  <a:pt x="0" y="0"/>
                </a:moveTo>
                <a:lnTo>
                  <a:pt x="765298" y="0"/>
                </a:lnTo>
                <a:lnTo>
                  <a:pt x="765298" y="295199"/>
                </a:lnTo>
                <a:lnTo>
                  <a:pt x="0" y="295199"/>
                </a:lnTo>
                <a:lnTo>
                  <a:pt x="0" y="0"/>
                </a:lnTo>
                <a:close/>
              </a:path>
            </a:pathLst>
          </a:custGeom>
          <a:solidFill>
            <a:srgbClr val="CCCCCC"/>
          </a:solidFill>
        </p:spPr>
        <p:txBody>
          <a:bodyPr wrap="square" lIns="0" tIns="0" rIns="0" bIns="0" rtlCol="0"/>
          <a:lstStyle/>
          <a:p>
            <a:endParaRPr/>
          </a:p>
        </p:txBody>
      </p:sp>
      <p:sp>
        <p:nvSpPr>
          <p:cNvPr id="9" name="object 9"/>
          <p:cNvSpPr/>
          <p:nvPr/>
        </p:nvSpPr>
        <p:spPr>
          <a:xfrm>
            <a:off x="3079221" y="4345159"/>
            <a:ext cx="864235" cy="524933"/>
          </a:xfrm>
          <a:custGeom>
            <a:avLst/>
            <a:gdLst/>
            <a:ahLst/>
            <a:cxnLst/>
            <a:rect l="l" t="t" r="r" b="b"/>
            <a:pathLst>
              <a:path w="864235" h="393700">
                <a:moveTo>
                  <a:pt x="0" y="98399"/>
                </a:moveTo>
                <a:lnTo>
                  <a:pt x="98399" y="0"/>
                </a:lnTo>
                <a:lnTo>
                  <a:pt x="863698" y="0"/>
                </a:lnTo>
                <a:lnTo>
                  <a:pt x="863698" y="295199"/>
                </a:lnTo>
                <a:lnTo>
                  <a:pt x="765298" y="393599"/>
                </a:lnTo>
                <a:lnTo>
                  <a:pt x="0" y="393599"/>
                </a:lnTo>
                <a:lnTo>
                  <a:pt x="0" y="98399"/>
                </a:lnTo>
                <a:close/>
              </a:path>
            </a:pathLst>
          </a:custGeom>
          <a:ln w="9524">
            <a:solidFill>
              <a:srgbClr val="666666"/>
            </a:solidFill>
          </a:ln>
        </p:spPr>
        <p:txBody>
          <a:bodyPr wrap="square" lIns="0" tIns="0" rIns="0" bIns="0" rtlCol="0"/>
          <a:lstStyle/>
          <a:p>
            <a:endParaRPr/>
          </a:p>
        </p:txBody>
      </p:sp>
      <p:sp>
        <p:nvSpPr>
          <p:cNvPr id="10" name="object 10"/>
          <p:cNvSpPr/>
          <p:nvPr/>
        </p:nvSpPr>
        <p:spPr>
          <a:xfrm>
            <a:off x="3079221" y="4345160"/>
            <a:ext cx="864235" cy="131233"/>
          </a:xfrm>
          <a:custGeom>
            <a:avLst/>
            <a:gdLst/>
            <a:ahLst/>
            <a:cxnLst/>
            <a:rect l="l" t="t" r="r" b="b"/>
            <a:pathLst>
              <a:path w="864235" h="98425">
                <a:moveTo>
                  <a:pt x="0" y="98399"/>
                </a:moveTo>
                <a:lnTo>
                  <a:pt x="765298" y="98399"/>
                </a:lnTo>
                <a:lnTo>
                  <a:pt x="863698" y="0"/>
                </a:lnTo>
              </a:path>
            </a:pathLst>
          </a:custGeom>
          <a:ln w="9524">
            <a:solidFill>
              <a:srgbClr val="666666"/>
            </a:solidFill>
          </a:ln>
        </p:spPr>
        <p:txBody>
          <a:bodyPr wrap="square" lIns="0" tIns="0" rIns="0" bIns="0" rtlCol="0"/>
          <a:lstStyle/>
          <a:p>
            <a:endParaRPr/>
          </a:p>
        </p:txBody>
      </p:sp>
      <p:sp>
        <p:nvSpPr>
          <p:cNvPr id="11" name="object 11"/>
          <p:cNvSpPr/>
          <p:nvPr/>
        </p:nvSpPr>
        <p:spPr>
          <a:xfrm>
            <a:off x="3844517" y="4476359"/>
            <a:ext cx="0" cy="393700"/>
          </a:xfrm>
          <a:custGeom>
            <a:avLst/>
            <a:gdLst/>
            <a:ahLst/>
            <a:cxnLst/>
            <a:rect l="l" t="t" r="r" b="b"/>
            <a:pathLst>
              <a:path h="295275">
                <a:moveTo>
                  <a:pt x="0" y="0"/>
                </a:moveTo>
                <a:lnTo>
                  <a:pt x="0" y="295199"/>
                </a:lnTo>
              </a:path>
            </a:pathLst>
          </a:custGeom>
          <a:ln w="9524">
            <a:solidFill>
              <a:srgbClr val="666666"/>
            </a:solidFill>
          </a:ln>
        </p:spPr>
        <p:txBody>
          <a:bodyPr wrap="square" lIns="0" tIns="0" rIns="0" bIns="0" rtlCol="0"/>
          <a:lstStyle/>
          <a:p>
            <a:endParaRPr/>
          </a:p>
        </p:txBody>
      </p:sp>
      <p:sp>
        <p:nvSpPr>
          <p:cNvPr id="12" name="object 12"/>
          <p:cNvSpPr txBox="1"/>
          <p:nvPr/>
        </p:nvSpPr>
        <p:spPr>
          <a:xfrm>
            <a:off x="701182" y="5601237"/>
            <a:ext cx="519430" cy="215444"/>
          </a:xfrm>
          <a:prstGeom prst="rect">
            <a:avLst/>
          </a:prstGeom>
        </p:spPr>
        <p:txBody>
          <a:bodyPr vert="horz" wrap="square" lIns="0" tIns="0" rIns="0" bIns="0" rtlCol="0">
            <a:spAutoFit/>
          </a:bodyPr>
          <a:lstStyle/>
          <a:p>
            <a:pPr marL="12700">
              <a:lnSpc>
                <a:spcPct val="100000"/>
              </a:lnSpc>
            </a:pPr>
            <a:r>
              <a:rPr sz="1400" spc="-5" dirty="0">
                <a:latin typeface="Arial"/>
                <a:cs typeface="Arial"/>
              </a:rPr>
              <a:t>Image</a:t>
            </a:r>
            <a:endParaRPr sz="1400">
              <a:latin typeface="Arial"/>
              <a:cs typeface="Arial"/>
            </a:endParaRPr>
          </a:p>
        </p:txBody>
      </p:sp>
      <p:sp>
        <p:nvSpPr>
          <p:cNvPr id="13" name="object 13"/>
          <p:cNvSpPr txBox="1"/>
          <p:nvPr/>
        </p:nvSpPr>
        <p:spPr>
          <a:xfrm>
            <a:off x="1885503" y="3115063"/>
            <a:ext cx="988694" cy="436017"/>
          </a:xfrm>
          <a:prstGeom prst="rect">
            <a:avLst/>
          </a:prstGeom>
        </p:spPr>
        <p:txBody>
          <a:bodyPr vert="horz" wrap="square" lIns="0" tIns="0" rIns="0" bIns="0" rtlCol="0">
            <a:spAutoFit/>
          </a:bodyPr>
          <a:lstStyle/>
          <a:p>
            <a:pPr marL="36830" marR="5080" indent="-24765">
              <a:lnSpc>
                <a:spcPts val="1650"/>
              </a:lnSpc>
            </a:pPr>
            <a:r>
              <a:rPr sz="1400" spc="-5" dirty="0">
                <a:latin typeface="Arial"/>
                <a:cs typeface="Arial"/>
              </a:rPr>
              <a:t>Convolution  and</a:t>
            </a:r>
            <a:r>
              <a:rPr sz="1400" spc="-60" dirty="0">
                <a:latin typeface="Arial"/>
                <a:cs typeface="Arial"/>
              </a:rPr>
              <a:t> </a:t>
            </a:r>
            <a:r>
              <a:rPr sz="1400" spc="-5" dirty="0">
                <a:latin typeface="Arial"/>
                <a:cs typeface="Arial"/>
              </a:rPr>
              <a:t>Pooling</a:t>
            </a:r>
            <a:endParaRPr sz="1400">
              <a:latin typeface="Arial"/>
              <a:cs typeface="Arial"/>
            </a:endParaRPr>
          </a:p>
        </p:txBody>
      </p:sp>
      <p:sp>
        <p:nvSpPr>
          <p:cNvPr id="14" name="object 14"/>
          <p:cNvSpPr txBox="1"/>
          <p:nvPr/>
        </p:nvSpPr>
        <p:spPr>
          <a:xfrm>
            <a:off x="3024227" y="5215753"/>
            <a:ext cx="974090" cy="436017"/>
          </a:xfrm>
          <a:prstGeom prst="rect">
            <a:avLst/>
          </a:prstGeom>
        </p:spPr>
        <p:txBody>
          <a:bodyPr vert="horz" wrap="square" lIns="0" tIns="0" rIns="0" bIns="0" rtlCol="0">
            <a:spAutoFit/>
          </a:bodyPr>
          <a:lstStyle/>
          <a:p>
            <a:pPr marL="12700" marR="5080" indent="68580">
              <a:lnSpc>
                <a:spcPts val="1650"/>
              </a:lnSpc>
            </a:pPr>
            <a:r>
              <a:rPr sz="1400" spc="-5" dirty="0">
                <a:latin typeface="Arial"/>
                <a:cs typeface="Arial"/>
              </a:rPr>
              <a:t>Final conv  feature</a:t>
            </a:r>
            <a:r>
              <a:rPr sz="1400" spc="-60" dirty="0">
                <a:latin typeface="Arial"/>
                <a:cs typeface="Arial"/>
              </a:rPr>
              <a:t> </a:t>
            </a:r>
            <a:r>
              <a:rPr sz="1400" spc="-5" dirty="0">
                <a:latin typeface="Arial"/>
                <a:cs typeface="Arial"/>
              </a:rPr>
              <a:t>map</a:t>
            </a:r>
            <a:endParaRPr sz="1400">
              <a:latin typeface="Arial"/>
              <a:cs typeface="Arial"/>
            </a:endParaRPr>
          </a:p>
        </p:txBody>
      </p:sp>
      <p:sp>
        <p:nvSpPr>
          <p:cNvPr id="15" name="object 15"/>
          <p:cNvSpPr/>
          <p:nvPr/>
        </p:nvSpPr>
        <p:spPr>
          <a:xfrm>
            <a:off x="1708275" y="4611156"/>
            <a:ext cx="128905" cy="0"/>
          </a:xfrm>
          <a:custGeom>
            <a:avLst/>
            <a:gdLst/>
            <a:ahLst/>
            <a:cxnLst/>
            <a:rect l="l" t="t" r="r" b="b"/>
            <a:pathLst>
              <a:path w="128905">
                <a:moveTo>
                  <a:pt x="0" y="0"/>
                </a:moveTo>
                <a:lnTo>
                  <a:pt x="128849" y="0"/>
                </a:lnTo>
              </a:path>
            </a:pathLst>
          </a:custGeom>
          <a:ln w="28574">
            <a:solidFill>
              <a:srgbClr val="666666"/>
            </a:solidFill>
          </a:ln>
        </p:spPr>
        <p:txBody>
          <a:bodyPr wrap="square" lIns="0" tIns="0" rIns="0" bIns="0" rtlCol="0"/>
          <a:lstStyle/>
          <a:p>
            <a:endParaRPr/>
          </a:p>
        </p:txBody>
      </p:sp>
      <p:sp>
        <p:nvSpPr>
          <p:cNvPr id="16" name="object 16"/>
          <p:cNvSpPr/>
          <p:nvPr/>
        </p:nvSpPr>
        <p:spPr>
          <a:xfrm>
            <a:off x="1837126"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endParaRPr/>
          </a:p>
        </p:txBody>
      </p:sp>
      <p:sp>
        <p:nvSpPr>
          <p:cNvPr id="17" name="object 17"/>
          <p:cNvSpPr/>
          <p:nvPr/>
        </p:nvSpPr>
        <p:spPr>
          <a:xfrm>
            <a:off x="2726397" y="4668424"/>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endParaRPr/>
          </a:p>
        </p:txBody>
      </p:sp>
      <p:sp>
        <p:nvSpPr>
          <p:cNvPr id="18" name="object 18"/>
          <p:cNvSpPr/>
          <p:nvPr/>
        </p:nvSpPr>
        <p:spPr>
          <a:xfrm>
            <a:off x="2881647" y="4605493"/>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endParaRPr/>
          </a:p>
        </p:txBody>
      </p:sp>
      <p:sp>
        <p:nvSpPr>
          <p:cNvPr id="19" name="object 19"/>
          <p:cNvSpPr/>
          <p:nvPr/>
        </p:nvSpPr>
        <p:spPr>
          <a:xfrm>
            <a:off x="4528515" y="1616063"/>
            <a:ext cx="1796414" cy="1887220"/>
          </a:xfrm>
          <a:custGeom>
            <a:avLst/>
            <a:gdLst/>
            <a:ahLst/>
            <a:cxnLst/>
            <a:rect l="l" t="t" r="r" b="b"/>
            <a:pathLst>
              <a:path w="1796414" h="1415414">
                <a:moveTo>
                  <a:pt x="0" y="235894"/>
                </a:moveTo>
                <a:lnTo>
                  <a:pt x="0" y="235703"/>
                </a:lnTo>
                <a:lnTo>
                  <a:pt x="3074" y="197712"/>
                </a:lnTo>
                <a:lnTo>
                  <a:pt x="12233" y="160716"/>
                </a:lnTo>
                <a:lnTo>
                  <a:pt x="27296" y="125646"/>
                </a:lnTo>
                <a:lnTo>
                  <a:pt x="47814" y="93496"/>
                </a:lnTo>
                <a:lnTo>
                  <a:pt x="73239" y="65048"/>
                </a:lnTo>
                <a:lnTo>
                  <a:pt x="102918" y="41028"/>
                </a:lnTo>
                <a:lnTo>
                  <a:pt x="136041" y="22117"/>
                </a:lnTo>
                <a:lnTo>
                  <a:pt x="171804" y="8812"/>
                </a:lnTo>
                <a:lnTo>
                  <a:pt x="209203" y="1494"/>
                </a:lnTo>
                <a:lnTo>
                  <a:pt x="235899" y="0"/>
                </a:lnTo>
                <a:lnTo>
                  <a:pt x="1560421" y="0"/>
                </a:lnTo>
                <a:lnTo>
                  <a:pt x="1598485" y="3090"/>
                </a:lnTo>
                <a:lnTo>
                  <a:pt x="1635499" y="12266"/>
                </a:lnTo>
                <a:lnTo>
                  <a:pt x="1670550" y="27284"/>
                </a:lnTo>
                <a:lnTo>
                  <a:pt x="1702753" y="47775"/>
                </a:lnTo>
                <a:lnTo>
                  <a:pt x="1731217" y="73185"/>
                </a:lnTo>
                <a:lnTo>
                  <a:pt x="1755202" y="102821"/>
                </a:lnTo>
                <a:lnTo>
                  <a:pt x="1774087" y="135916"/>
                </a:lnTo>
                <a:lnTo>
                  <a:pt x="1787405" y="171649"/>
                </a:lnTo>
                <a:lnTo>
                  <a:pt x="1794788" y="209040"/>
                </a:lnTo>
                <a:lnTo>
                  <a:pt x="1796321" y="235894"/>
                </a:lnTo>
                <a:lnTo>
                  <a:pt x="1796321" y="1179437"/>
                </a:lnTo>
                <a:lnTo>
                  <a:pt x="1793276" y="1217437"/>
                </a:lnTo>
                <a:lnTo>
                  <a:pt x="1784145" y="1254444"/>
                </a:lnTo>
                <a:lnTo>
                  <a:pt x="1769108" y="1289526"/>
                </a:lnTo>
                <a:lnTo>
                  <a:pt x="1748613" y="1321691"/>
                </a:lnTo>
                <a:lnTo>
                  <a:pt x="1723209" y="1350157"/>
                </a:lnTo>
                <a:lnTo>
                  <a:pt x="1693548" y="1374197"/>
                </a:lnTo>
                <a:lnTo>
                  <a:pt x="1660441" y="1393131"/>
                </a:lnTo>
                <a:lnTo>
                  <a:pt x="1624691" y="1406461"/>
                </a:lnTo>
                <a:lnTo>
                  <a:pt x="1587303" y="1413807"/>
                </a:lnTo>
                <a:lnTo>
                  <a:pt x="1560421" y="1415322"/>
                </a:lnTo>
                <a:lnTo>
                  <a:pt x="235899" y="1415322"/>
                </a:lnTo>
                <a:lnTo>
                  <a:pt x="197901" y="1412278"/>
                </a:lnTo>
                <a:lnTo>
                  <a:pt x="160894" y="1403148"/>
                </a:lnTo>
                <a:lnTo>
                  <a:pt x="125811" y="1388114"/>
                </a:lnTo>
                <a:lnTo>
                  <a:pt x="93644" y="1367623"/>
                </a:lnTo>
                <a:lnTo>
                  <a:pt x="65175" y="1342222"/>
                </a:lnTo>
                <a:lnTo>
                  <a:pt x="41131" y="1312564"/>
                </a:lnTo>
                <a:lnTo>
                  <a:pt x="22195" y="1279459"/>
                </a:lnTo>
                <a:lnTo>
                  <a:pt x="8862" y="1243709"/>
                </a:lnTo>
                <a:lnTo>
                  <a:pt x="1515" y="1206320"/>
                </a:lnTo>
                <a:lnTo>
                  <a:pt x="0" y="1179437"/>
                </a:lnTo>
                <a:lnTo>
                  <a:pt x="0" y="235894"/>
                </a:lnTo>
                <a:close/>
              </a:path>
            </a:pathLst>
          </a:custGeom>
          <a:ln w="9524">
            <a:solidFill>
              <a:srgbClr val="666666"/>
            </a:solidFill>
          </a:ln>
        </p:spPr>
        <p:txBody>
          <a:bodyPr wrap="square" lIns="0" tIns="0" rIns="0" bIns="0" rtlCol="0"/>
          <a:lstStyle/>
          <a:p>
            <a:endParaRPr/>
          </a:p>
        </p:txBody>
      </p:sp>
      <p:sp>
        <p:nvSpPr>
          <p:cNvPr id="20" name="object 20"/>
          <p:cNvSpPr/>
          <p:nvPr/>
        </p:nvSpPr>
        <p:spPr>
          <a:xfrm>
            <a:off x="4925017" y="2267255"/>
            <a:ext cx="75565" cy="815340"/>
          </a:xfrm>
          <a:custGeom>
            <a:avLst/>
            <a:gdLst/>
            <a:ahLst/>
            <a:cxnLst/>
            <a:rect l="l" t="t" r="r" b="b"/>
            <a:pathLst>
              <a:path w="75564" h="611505">
                <a:moveTo>
                  <a:pt x="0" y="0"/>
                </a:moveTo>
                <a:lnTo>
                  <a:pt x="75299" y="0"/>
                </a:lnTo>
                <a:lnTo>
                  <a:pt x="75299" y="611356"/>
                </a:lnTo>
                <a:lnTo>
                  <a:pt x="0" y="611356"/>
                </a:lnTo>
                <a:lnTo>
                  <a:pt x="0" y="0"/>
                </a:lnTo>
                <a:close/>
              </a:path>
            </a:pathLst>
          </a:custGeom>
          <a:solidFill>
            <a:srgbClr val="CCCCCC"/>
          </a:solidFill>
        </p:spPr>
        <p:txBody>
          <a:bodyPr wrap="square" lIns="0" tIns="0" rIns="0" bIns="0" rtlCol="0"/>
          <a:lstStyle/>
          <a:p>
            <a:endParaRPr/>
          </a:p>
        </p:txBody>
      </p:sp>
      <p:sp>
        <p:nvSpPr>
          <p:cNvPr id="21" name="object 21"/>
          <p:cNvSpPr/>
          <p:nvPr/>
        </p:nvSpPr>
        <p:spPr>
          <a:xfrm>
            <a:off x="4925017" y="2267255"/>
            <a:ext cx="75565" cy="815340"/>
          </a:xfrm>
          <a:custGeom>
            <a:avLst/>
            <a:gdLst/>
            <a:ahLst/>
            <a:cxnLst/>
            <a:rect l="l" t="t" r="r" b="b"/>
            <a:pathLst>
              <a:path w="75564" h="611505">
                <a:moveTo>
                  <a:pt x="0" y="0"/>
                </a:moveTo>
                <a:lnTo>
                  <a:pt x="75299" y="0"/>
                </a:lnTo>
                <a:lnTo>
                  <a:pt x="75299" y="611356"/>
                </a:lnTo>
                <a:lnTo>
                  <a:pt x="0" y="611356"/>
                </a:lnTo>
                <a:lnTo>
                  <a:pt x="0" y="0"/>
                </a:lnTo>
                <a:close/>
              </a:path>
            </a:pathLst>
          </a:custGeom>
          <a:ln w="9524">
            <a:solidFill>
              <a:srgbClr val="666666"/>
            </a:solidFill>
          </a:ln>
        </p:spPr>
        <p:txBody>
          <a:bodyPr wrap="square" lIns="0" tIns="0" rIns="0" bIns="0" rtlCol="0"/>
          <a:lstStyle/>
          <a:p>
            <a:endParaRPr/>
          </a:p>
        </p:txBody>
      </p:sp>
      <p:sp>
        <p:nvSpPr>
          <p:cNvPr id="22" name="object 22"/>
          <p:cNvSpPr/>
          <p:nvPr/>
        </p:nvSpPr>
        <p:spPr>
          <a:xfrm>
            <a:off x="5134592" y="2267114"/>
            <a:ext cx="75565" cy="815340"/>
          </a:xfrm>
          <a:custGeom>
            <a:avLst/>
            <a:gdLst/>
            <a:ahLst/>
            <a:cxnLst/>
            <a:rect l="l" t="t" r="r" b="b"/>
            <a:pathLst>
              <a:path w="75564" h="611505">
                <a:moveTo>
                  <a:pt x="0" y="0"/>
                </a:moveTo>
                <a:lnTo>
                  <a:pt x="75299" y="0"/>
                </a:lnTo>
                <a:lnTo>
                  <a:pt x="75299" y="611358"/>
                </a:lnTo>
                <a:lnTo>
                  <a:pt x="0" y="611358"/>
                </a:lnTo>
                <a:lnTo>
                  <a:pt x="0" y="0"/>
                </a:lnTo>
                <a:close/>
              </a:path>
            </a:pathLst>
          </a:custGeom>
          <a:solidFill>
            <a:srgbClr val="CCCCCC"/>
          </a:solidFill>
        </p:spPr>
        <p:txBody>
          <a:bodyPr wrap="square" lIns="0" tIns="0" rIns="0" bIns="0" rtlCol="0"/>
          <a:lstStyle/>
          <a:p>
            <a:endParaRPr/>
          </a:p>
        </p:txBody>
      </p:sp>
      <p:sp>
        <p:nvSpPr>
          <p:cNvPr id="23" name="object 23"/>
          <p:cNvSpPr/>
          <p:nvPr/>
        </p:nvSpPr>
        <p:spPr>
          <a:xfrm>
            <a:off x="5134592" y="2267114"/>
            <a:ext cx="75565" cy="815340"/>
          </a:xfrm>
          <a:custGeom>
            <a:avLst/>
            <a:gdLst/>
            <a:ahLst/>
            <a:cxnLst/>
            <a:rect l="l" t="t" r="r" b="b"/>
            <a:pathLst>
              <a:path w="75564" h="611505">
                <a:moveTo>
                  <a:pt x="0" y="0"/>
                </a:moveTo>
                <a:lnTo>
                  <a:pt x="75299" y="0"/>
                </a:lnTo>
                <a:lnTo>
                  <a:pt x="75299" y="611358"/>
                </a:lnTo>
                <a:lnTo>
                  <a:pt x="0" y="611358"/>
                </a:lnTo>
                <a:lnTo>
                  <a:pt x="0" y="0"/>
                </a:lnTo>
                <a:close/>
              </a:path>
            </a:pathLst>
          </a:custGeom>
          <a:ln w="9524">
            <a:solidFill>
              <a:srgbClr val="666666"/>
            </a:solidFill>
          </a:ln>
        </p:spPr>
        <p:txBody>
          <a:bodyPr wrap="square" lIns="0" tIns="0" rIns="0" bIns="0" rtlCol="0"/>
          <a:lstStyle/>
          <a:p>
            <a:endParaRPr/>
          </a:p>
        </p:txBody>
      </p:sp>
      <p:sp>
        <p:nvSpPr>
          <p:cNvPr id="24" name="object 24"/>
          <p:cNvSpPr/>
          <p:nvPr/>
        </p:nvSpPr>
        <p:spPr>
          <a:xfrm>
            <a:off x="5311642" y="2406979"/>
            <a:ext cx="75565" cy="515620"/>
          </a:xfrm>
          <a:custGeom>
            <a:avLst/>
            <a:gdLst/>
            <a:ahLst/>
            <a:cxnLst/>
            <a:rect l="l" t="t" r="r" b="b"/>
            <a:pathLst>
              <a:path w="75564" h="386714">
                <a:moveTo>
                  <a:pt x="0" y="0"/>
                </a:moveTo>
                <a:lnTo>
                  <a:pt x="75324" y="0"/>
                </a:lnTo>
                <a:lnTo>
                  <a:pt x="75324" y="386711"/>
                </a:lnTo>
                <a:lnTo>
                  <a:pt x="0" y="386711"/>
                </a:lnTo>
                <a:lnTo>
                  <a:pt x="0" y="0"/>
                </a:lnTo>
                <a:close/>
              </a:path>
            </a:pathLst>
          </a:custGeom>
          <a:solidFill>
            <a:srgbClr val="CCCCCC"/>
          </a:solidFill>
        </p:spPr>
        <p:txBody>
          <a:bodyPr wrap="square" lIns="0" tIns="0" rIns="0" bIns="0" rtlCol="0"/>
          <a:lstStyle/>
          <a:p>
            <a:endParaRPr/>
          </a:p>
        </p:txBody>
      </p:sp>
      <p:sp>
        <p:nvSpPr>
          <p:cNvPr id="25" name="object 25"/>
          <p:cNvSpPr/>
          <p:nvPr/>
        </p:nvSpPr>
        <p:spPr>
          <a:xfrm>
            <a:off x="5311642" y="2406979"/>
            <a:ext cx="75565" cy="515620"/>
          </a:xfrm>
          <a:custGeom>
            <a:avLst/>
            <a:gdLst/>
            <a:ahLst/>
            <a:cxnLst/>
            <a:rect l="l" t="t" r="r" b="b"/>
            <a:pathLst>
              <a:path w="75564" h="386714">
                <a:moveTo>
                  <a:pt x="0" y="0"/>
                </a:moveTo>
                <a:lnTo>
                  <a:pt x="75324" y="0"/>
                </a:lnTo>
                <a:lnTo>
                  <a:pt x="75324" y="386711"/>
                </a:lnTo>
                <a:lnTo>
                  <a:pt x="0" y="386711"/>
                </a:lnTo>
                <a:lnTo>
                  <a:pt x="0" y="0"/>
                </a:lnTo>
                <a:close/>
              </a:path>
            </a:pathLst>
          </a:custGeom>
          <a:ln w="9524">
            <a:solidFill>
              <a:srgbClr val="666666"/>
            </a:solidFill>
          </a:ln>
        </p:spPr>
        <p:txBody>
          <a:bodyPr wrap="square" lIns="0" tIns="0" rIns="0" bIns="0" rtlCol="0"/>
          <a:lstStyle/>
          <a:p>
            <a:endParaRPr/>
          </a:p>
        </p:txBody>
      </p:sp>
      <p:sp>
        <p:nvSpPr>
          <p:cNvPr id="26" name="object 26"/>
          <p:cNvSpPr/>
          <p:nvPr/>
        </p:nvSpPr>
        <p:spPr>
          <a:xfrm>
            <a:off x="5684191" y="2288468"/>
            <a:ext cx="75565" cy="850053"/>
          </a:xfrm>
          <a:custGeom>
            <a:avLst/>
            <a:gdLst/>
            <a:ahLst/>
            <a:cxnLst/>
            <a:rect l="l" t="t" r="r" b="b"/>
            <a:pathLst>
              <a:path w="75564" h="637539">
                <a:moveTo>
                  <a:pt x="0" y="0"/>
                </a:moveTo>
                <a:lnTo>
                  <a:pt x="75299" y="0"/>
                </a:lnTo>
                <a:lnTo>
                  <a:pt x="75299" y="637236"/>
                </a:lnTo>
                <a:lnTo>
                  <a:pt x="0" y="637236"/>
                </a:lnTo>
                <a:lnTo>
                  <a:pt x="0" y="0"/>
                </a:lnTo>
                <a:close/>
              </a:path>
            </a:pathLst>
          </a:custGeom>
          <a:solidFill>
            <a:srgbClr val="CCCCCC"/>
          </a:solidFill>
        </p:spPr>
        <p:txBody>
          <a:bodyPr wrap="square" lIns="0" tIns="0" rIns="0" bIns="0" rtlCol="0"/>
          <a:lstStyle/>
          <a:p>
            <a:endParaRPr/>
          </a:p>
        </p:txBody>
      </p:sp>
      <p:sp>
        <p:nvSpPr>
          <p:cNvPr id="27" name="object 27"/>
          <p:cNvSpPr/>
          <p:nvPr/>
        </p:nvSpPr>
        <p:spPr>
          <a:xfrm>
            <a:off x="5684191" y="2288468"/>
            <a:ext cx="75565" cy="850053"/>
          </a:xfrm>
          <a:custGeom>
            <a:avLst/>
            <a:gdLst/>
            <a:ahLst/>
            <a:cxnLst/>
            <a:rect l="l" t="t" r="r" b="b"/>
            <a:pathLst>
              <a:path w="75564" h="637539">
                <a:moveTo>
                  <a:pt x="0" y="0"/>
                </a:moveTo>
                <a:lnTo>
                  <a:pt x="75299" y="0"/>
                </a:lnTo>
                <a:lnTo>
                  <a:pt x="75299" y="637236"/>
                </a:lnTo>
                <a:lnTo>
                  <a:pt x="0" y="637236"/>
                </a:lnTo>
                <a:lnTo>
                  <a:pt x="0" y="0"/>
                </a:lnTo>
                <a:close/>
              </a:path>
            </a:pathLst>
          </a:custGeom>
          <a:ln w="9524">
            <a:solidFill>
              <a:srgbClr val="666666"/>
            </a:solidFill>
          </a:ln>
        </p:spPr>
        <p:txBody>
          <a:bodyPr wrap="square" lIns="0" tIns="0" rIns="0" bIns="0" rtlCol="0"/>
          <a:lstStyle/>
          <a:p>
            <a:endParaRPr/>
          </a:p>
        </p:txBody>
      </p:sp>
      <p:sp>
        <p:nvSpPr>
          <p:cNvPr id="28" name="object 28"/>
          <p:cNvSpPr txBox="1"/>
          <p:nvPr/>
        </p:nvSpPr>
        <p:spPr>
          <a:xfrm>
            <a:off x="5244320" y="3130530"/>
            <a:ext cx="897890" cy="184666"/>
          </a:xfrm>
          <a:prstGeom prst="rect">
            <a:avLst/>
          </a:prstGeom>
        </p:spPr>
        <p:txBody>
          <a:bodyPr vert="horz" wrap="square" lIns="0" tIns="0" rIns="0" bIns="0" rtlCol="0">
            <a:spAutoFit/>
          </a:bodyPr>
          <a:lstStyle/>
          <a:p>
            <a:pPr marL="12700">
              <a:lnSpc>
                <a:spcPct val="100000"/>
              </a:lnSpc>
            </a:pPr>
            <a:r>
              <a:rPr sz="1200" spc="-5" dirty="0">
                <a:latin typeface="Arial"/>
                <a:cs typeface="Arial"/>
              </a:rPr>
              <a:t>Class</a:t>
            </a:r>
            <a:r>
              <a:rPr sz="1200" spc="-85" dirty="0">
                <a:latin typeface="Arial"/>
                <a:cs typeface="Arial"/>
              </a:rPr>
              <a:t> </a:t>
            </a:r>
            <a:r>
              <a:rPr sz="1200" dirty="0">
                <a:latin typeface="Arial"/>
                <a:cs typeface="Arial"/>
              </a:rPr>
              <a:t>scores</a:t>
            </a:r>
            <a:endParaRPr sz="1200">
              <a:latin typeface="Arial"/>
              <a:cs typeface="Arial"/>
            </a:endParaRPr>
          </a:p>
        </p:txBody>
      </p:sp>
      <p:sp>
        <p:nvSpPr>
          <p:cNvPr id="29" name="object 29"/>
          <p:cNvSpPr/>
          <p:nvPr/>
        </p:nvSpPr>
        <p:spPr>
          <a:xfrm>
            <a:off x="5421667" y="2671951"/>
            <a:ext cx="116839" cy="0"/>
          </a:xfrm>
          <a:custGeom>
            <a:avLst/>
            <a:gdLst/>
            <a:ahLst/>
            <a:cxnLst/>
            <a:rect l="l" t="t" r="r" b="b"/>
            <a:pathLst>
              <a:path w="116839">
                <a:moveTo>
                  <a:pt x="0" y="0"/>
                </a:moveTo>
                <a:lnTo>
                  <a:pt x="116699" y="0"/>
                </a:lnTo>
              </a:path>
            </a:pathLst>
          </a:custGeom>
          <a:ln w="19049">
            <a:solidFill>
              <a:srgbClr val="666666"/>
            </a:solidFill>
          </a:ln>
        </p:spPr>
        <p:txBody>
          <a:bodyPr wrap="square" lIns="0" tIns="0" rIns="0" bIns="0" rtlCol="0"/>
          <a:lstStyle/>
          <a:p>
            <a:endParaRPr/>
          </a:p>
        </p:txBody>
      </p:sp>
      <p:sp>
        <p:nvSpPr>
          <p:cNvPr id="30" name="object 30"/>
          <p:cNvSpPr/>
          <p:nvPr/>
        </p:nvSpPr>
        <p:spPr>
          <a:xfrm>
            <a:off x="5538366" y="2629996"/>
            <a:ext cx="86995" cy="84667"/>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31" name="object 31"/>
          <p:cNvSpPr/>
          <p:nvPr/>
        </p:nvSpPr>
        <p:spPr>
          <a:xfrm>
            <a:off x="4528518" y="3964294"/>
            <a:ext cx="1937385" cy="1887220"/>
          </a:xfrm>
          <a:custGeom>
            <a:avLst/>
            <a:gdLst/>
            <a:ahLst/>
            <a:cxnLst/>
            <a:rect l="l" t="t" r="r" b="b"/>
            <a:pathLst>
              <a:path w="1937385" h="1415414">
                <a:moveTo>
                  <a:pt x="0" y="235899"/>
                </a:moveTo>
                <a:lnTo>
                  <a:pt x="0" y="235708"/>
                </a:lnTo>
                <a:lnTo>
                  <a:pt x="3074" y="197719"/>
                </a:lnTo>
                <a:lnTo>
                  <a:pt x="12233" y="160723"/>
                </a:lnTo>
                <a:lnTo>
                  <a:pt x="27296" y="125653"/>
                </a:lnTo>
                <a:lnTo>
                  <a:pt x="47814" y="93503"/>
                </a:lnTo>
                <a:lnTo>
                  <a:pt x="73239" y="65053"/>
                </a:lnTo>
                <a:lnTo>
                  <a:pt x="102918" y="41031"/>
                </a:lnTo>
                <a:lnTo>
                  <a:pt x="136041" y="22119"/>
                </a:lnTo>
                <a:lnTo>
                  <a:pt x="171804" y="8813"/>
                </a:lnTo>
                <a:lnTo>
                  <a:pt x="209203" y="1494"/>
                </a:lnTo>
                <a:lnTo>
                  <a:pt x="235899" y="0"/>
                </a:lnTo>
                <a:lnTo>
                  <a:pt x="1701271" y="0"/>
                </a:lnTo>
                <a:lnTo>
                  <a:pt x="1739248" y="3074"/>
                </a:lnTo>
                <a:lnTo>
                  <a:pt x="1776268" y="12235"/>
                </a:lnTo>
                <a:lnTo>
                  <a:pt x="1811320" y="27239"/>
                </a:lnTo>
                <a:lnTo>
                  <a:pt x="1843527" y="47719"/>
                </a:lnTo>
                <a:lnTo>
                  <a:pt x="1868071" y="69099"/>
                </a:lnTo>
                <a:lnTo>
                  <a:pt x="1892808" y="98196"/>
                </a:lnTo>
                <a:lnTo>
                  <a:pt x="1912494" y="130853"/>
                </a:lnTo>
                <a:lnTo>
                  <a:pt x="1926658" y="166253"/>
                </a:lnTo>
                <a:lnTo>
                  <a:pt x="1934939" y="203517"/>
                </a:lnTo>
                <a:lnTo>
                  <a:pt x="1937171" y="235899"/>
                </a:lnTo>
                <a:lnTo>
                  <a:pt x="1937171" y="1179447"/>
                </a:lnTo>
                <a:lnTo>
                  <a:pt x="1934126" y="1217444"/>
                </a:lnTo>
                <a:lnTo>
                  <a:pt x="1924995" y="1254449"/>
                </a:lnTo>
                <a:lnTo>
                  <a:pt x="1909957" y="1289530"/>
                </a:lnTo>
                <a:lnTo>
                  <a:pt x="1889463" y="1321693"/>
                </a:lnTo>
                <a:lnTo>
                  <a:pt x="1864059" y="1350158"/>
                </a:lnTo>
                <a:lnTo>
                  <a:pt x="1834398" y="1374198"/>
                </a:lnTo>
                <a:lnTo>
                  <a:pt x="1801291" y="1393131"/>
                </a:lnTo>
                <a:lnTo>
                  <a:pt x="1765541" y="1406461"/>
                </a:lnTo>
                <a:lnTo>
                  <a:pt x="1728153" y="1413807"/>
                </a:lnTo>
                <a:lnTo>
                  <a:pt x="1701271" y="1415322"/>
                </a:lnTo>
                <a:lnTo>
                  <a:pt x="235899" y="1415322"/>
                </a:lnTo>
                <a:lnTo>
                  <a:pt x="197901" y="1412278"/>
                </a:lnTo>
                <a:lnTo>
                  <a:pt x="160894" y="1403148"/>
                </a:lnTo>
                <a:lnTo>
                  <a:pt x="125811" y="1388114"/>
                </a:lnTo>
                <a:lnTo>
                  <a:pt x="93644" y="1367623"/>
                </a:lnTo>
                <a:lnTo>
                  <a:pt x="65175" y="1342223"/>
                </a:lnTo>
                <a:lnTo>
                  <a:pt x="41131" y="1312566"/>
                </a:lnTo>
                <a:lnTo>
                  <a:pt x="22195" y="1279463"/>
                </a:lnTo>
                <a:lnTo>
                  <a:pt x="8862" y="1243715"/>
                </a:lnTo>
                <a:lnTo>
                  <a:pt x="1515" y="1206328"/>
                </a:lnTo>
                <a:lnTo>
                  <a:pt x="0" y="1179447"/>
                </a:lnTo>
                <a:lnTo>
                  <a:pt x="0" y="235899"/>
                </a:lnTo>
                <a:close/>
              </a:path>
            </a:pathLst>
          </a:custGeom>
          <a:ln w="9524">
            <a:solidFill>
              <a:srgbClr val="666666"/>
            </a:solidFill>
          </a:ln>
        </p:spPr>
        <p:txBody>
          <a:bodyPr wrap="square" lIns="0" tIns="0" rIns="0" bIns="0" rtlCol="0"/>
          <a:lstStyle/>
          <a:p>
            <a:endParaRPr/>
          </a:p>
        </p:txBody>
      </p:sp>
      <p:sp>
        <p:nvSpPr>
          <p:cNvPr id="32" name="object 32"/>
          <p:cNvSpPr/>
          <p:nvPr/>
        </p:nvSpPr>
        <p:spPr>
          <a:xfrm>
            <a:off x="4925017" y="4615491"/>
            <a:ext cx="75565" cy="815340"/>
          </a:xfrm>
          <a:custGeom>
            <a:avLst/>
            <a:gdLst/>
            <a:ahLst/>
            <a:cxnLst/>
            <a:rect l="l" t="t" r="r" b="b"/>
            <a:pathLst>
              <a:path w="75564" h="611504">
                <a:moveTo>
                  <a:pt x="0" y="0"/>
                </a:moveTo>
                <a:lnTo>
                  <a:pt x="75299" y="0"/>
                </a:lnTo>
                <a:lnTo>
                  <a:pt x="75299" y="611348"/>
                </a:lnTo>
                <a:lnTo>
                  <a:pt x="0" y="611348"/>
                </a:lnTo>
                <a:lnTo>
                  <a:pt x="0" y="0"/>
                </a:lnTo>
                <a:close/>
              </a:path>
            </a:pathLst>
          </a:custGeom>
          <a:solidFill>
            <a:srgbClr val="CCCCCC"/>
          </a:solidFill>
        </p:spPr>
        <p:txBody>
          <a:bodyPr wrap="square" lIns="0" tIns="0" rIns="0" bIns="0" rtlCol="0"/>
          <a:lstStyle/>
          <a:p>
            <a:endParaRPr/>
          </a:p>
        </p:txBody>
      </p:sp>
      <p:sp>
        <p:nvSpPr>
          <p:cNvPr id="33" name="object 33"/>
          <p:cNvSpPr/>
          <p:nvPr/>
        </p:nvSpPr>
        <p:spPr>
          <a:xfrm>
            <a:off x="4925017" y="4615491"/>
            <a:ext cx="75565" cy="815340"/>
          </a:xfrm>
          <a:custGeom>
            <a:avLst/>
            <a:gdLst/>
            <a:ahLst/>
            <a:cxnLst/>
            <a:rect l="l" t="t" r="r" b="b"/>
            <a:pathLst>
              <a:path w="75564" h="611504">
                <a:moveTo>
                  <a:pt x="0" y="0"/>
                </a:moveTo>
                <a:lnTo>
                  <a:pt x="75299" y="0"/>
                </a:lnTo>
                <a:lnTo>
                  <a:pt x="75299" y="611348"/>
                </a:lnTo>
                <a:lnTo>
                  <a:pt x="0" y="611348"/>
                </a:lnTo>
                <a:lnTo>
                  <a:pt x="0" y="0"/>
                </a:lnTo>
                <a:close/>
              </a:path>
            </a:pathLst>
          </a:custGeom>
          <a:ln w="9524">
            <a:solidFill>
              <a:srgbClr val="666666"/>
            </a:solidFill>
          </a:ln>
        </p:spPr>
        <p:txBody>
          <a:bodyPr wrap="square" lIns="0" tIns="0" rIns="0" bIns="0" rtlCol="0"/>
          <a:lstStyle/>
          <a:p>
            <a:endParaRPr/>
          </a:p>
        </p:txBody>
      </p:sp>
      <p:sp>
        <p:nvSpPr>
          <p:cNvPr id="34" name="object 34"/>
          <p:cNvSpPr/>
          <p:nvPr/>
        </p:nvSpPr>
        <p:spPr>
          <a:xfrm>
            <a:off x="5134592" y="4615359"/>
            <a:ext cx="75565" cy="815340"/>
          </a:xfrm>
          <a:custGeom>
            <a:avLst/>
            <a:gdLst/>
            <a:ahLst/>
            <a:cxnLst/>
            <a:rect l="l" t="t" r="r" b="b"/>
            <a:pathLst>
              <a:path w="75564" h="611504">
                <a:moveTo>
                  <a:pt x="0" y="0"/>
                </a:moveTo>
                <a:lnTo>
                  <a:pt x="75299" y="0"/>
                </a:lnTo>
                <a:lnTo>
                  <a:pt x="75299" y="611348"/>
                </a:lnTo>
                <a:lnTo>
                  <a:pt x="0" y="611348"/>
                </a:lnTo>
                <a:lnTo>
                  <a:pt x="0" y="0"/>
                </a:lnTo>
                <a:close/>
              </a:path>
            </a:pathLst>
          </a:custGeom>
          <a:solidFill>
            <a:srgbClr val="CCCCCC"/>
          </a:solidFill>
        </p:spPr>
        <p:txBody>
          <a:bodyPr wrap="square" lIns="0" tIns="0" rIns="0" bIns="0" rtlCol="0"/>
          <a:lstStyle/>
          <a:p>
            <a:endParaRPr/>
          </a:p>
        </p:txBody>
      </p:sp>
      <p:sp>
        <p:nvSpPr>
          <p:cNvPr id="35" name="object 35"/>
          <p:cNvSpPr/>
          <p:nvPr/>
        </p:nvSpPr>
        <p:spPr>
          <a:xfrm>
            <a:off x="5134592" y="4615359"/>
            <a:ext cx="75565" cy="815340"/>
          </a:xfrm>
          <a:custGeom>
            <a:avLst/>
            <a:gdLst/>
            <a:ahLst/>
            <a:cxnLst/>
            <a:rect l="l" t="t" r="r" b="b"/>
            <a:pathLst>
              <a:path w="75564" h="611504">
                <a:moveTo>
                  <a:pt x="0" y="0"/>
                </a:moveTo>
                <a:lnTo>
                  <a:pt x="75299" y="0"/>
                </a:lnTo>
                <a:lnTo>
                  <a:pt x="75299" y="611348"/>
                </a:lnTo>
                <a:lnTo>
                  <a:pt x="0" y="611348"/>
                </a:lnTo>
                <a:lnTo>
                  <a:pt x="0" y="0"/>
                </a:lnTo>
                <a:close/>
              </a:path>
            </a:pathLst>
          </a:custGeom>
          <a:ln w="9524">
            <a:solidFill>
              <a:srgbClr val="666666"/>
            </a:solidFill>
          </a:ln>
        </p:spPr>
        <p:txBody>
          <a:bodyPr wrap="square" lIns="0" tIns="0" rIns="0" bIns="0" rtlCol="0"/>
          <a:lstStyle/>
          <a:p>
            <a:endParaRPr/>
          </a:p>
        </p:txBody>
      </p:sp>
      <p:sp>
        <p:nvSpPr>
          <p:cNvPr id="36" name="object 36"/>
          <p:cNvSpPr/>
          <p:nvPr/>
        </p:nvSpPr>
        <p:spPr>
          <a:xfrm>
            <a:off x="5311642" y="4755191"/>
            <a:ext cx="75565" cy="515620"/>
          </a:xfrm>
          <a:custGeom>
            <a:avLst/>
            <a:gdLst/>
            <a:ahLst/>
            <a:cxnLst/>
            <a:rect l="l" t="t" r="r" b="b"/>
            <a:pathLst>
              <a:path w="75564" h="386714">
                <a:moveTo>
                  <a:pt x="0" y="0"/>
                </a:moveTo>
                <a:lnTo>
                  <a:pt x="75324" y="0"/>
                </a:lnTo>
                <a:lnTo>
                  <a:pt x="75324" y="386724"/>
                </a:lnTo>
                <a:lnTo>
                  <a:pt x="0" y="386724"/>
                </a:lnTo>
                <a:lnTo>
                  <a:pt x="0" y="0"/>
                </a:lnTo>
                <a:close/>
              </a:path>
            </a:pathLst>
          </a:custGeom>
          <a:solidFill>
            <a:srgbClr val="CCCCCC"/>
          </a:solidFill>
        </p:spPr>
        <p:txBody>
          <a:bodyPr wrap="square" lIns="0" tIns="0" rIns="0" bIns="0" rtlCol="0"/>
          <a:lstStyle/>
          <a:p>
            <a:endParaRPr/>
          </a:p>
        </p:txBody>
      </p:sp>
      <p:sp>
        <p:nvSpPr>
          <p:cNvPr id="37" name="object 37"/>
          <p:cNvSpPr/>
          <p:nvPr/>
        </p:nvSpPr>
        <p:spPr>
          <a:xfrm>
            <a:off x="5311642" y="4755191"/>
            <a:ext cx="75565" cy="515620"/>
          </a:xfrm>
          <a:custGeom>
            <a:avLst/>
            <a:gdLst/>
            <a:ahLst/>
            <a:cxnLst/>
            <a:rect l="l" t="t" r="r" b="b"/>
            <a:pathLst>
              <a:path w="75564" h="386714">
                <a:moveTo>
                  <a:pt x="0" y="0"/>
                </a:moveTo>
                <a:lnTo>
                  <a:pt x="75324" y="0"/>
                </a:lnTo>
                <a:lnTo>
                  <a:pt x="75324" y="386724"/>
                </a:lnTo>
                <a:lnTo>
                  <a:pt x="0" y="386724"/>
                </a:lnTo>
                <a:lnTo>
                  <a:pt x="0" y="0"/>
                </a:lnTo>
                <a:close/>
              </a:path>
            </a:pathLst>
          </a:custGeom>
          <a:ln w="9524">
            <a:solidFill>
              <a:srgbClr val="666666"/>
            </a:solidFill>
          </a:ln>
        </p:spPr>
        <p:txBody>
          <a:bodyPr wrap="square" lIns="0" tIns="0" rIns="0" bIns="0" rtlCol="0"/>
          <a:lstStyle/>
          <a:p>
            <a:endParaRPr/>
          </a:p>
        </p:txBody>
      </p:sp>
      <p:sp>
        <p:nvSpPr>
          <p:cNvPr id="38" name="object 38"/>
          <p:cNvSpPr/>
          <p:nvPr/>
        </p:nvSpPr>
        <p:spPr>
          <a:xfrm>
            <a:off x="5687366" y="4833591"/>
            <a:ext cx="75565" cy="371687"/>
          </a:xfrm>
          <a:custGeom>
            <a:avLst/>
            <a:gdLst/>
            <a:ahLst/>
            <a:cxnLst/>
            <a:rect l="l" t="t" r="r" b="b"/>
            <a:pathLst>
              <a:path w="75564" h="278764">
                <a:moveTo>
                  <a:pt x="0" y="0"/>
                </a:moveTo>
                <a:lnTo>
                  <a:pt x="75299" y="0"/>
                </a:lnTo>
                <a:lnTo>
                  <a:pt x="75299" y="278299"/>
                </a:lnTo>
                <a:lnTo>
                  <a:pt x="0" y="278299"/>
                </a:lnTo>
                <a:lnTo>
                  <a:pt x="0" y="0"/>
                </a:lnTo>
                <a:close/>
              </a:path>
            </a:pathLst>
          </a:custGeom>
          <a:solidFill>
            <a:srgbClr val="CCCCCC"/>
          </a:solidFill>
        </p:spPr>
        <p:txBody>
          <a:bodyPr wrap="square" lIns="0" tIns="0" rIns="0" bIns="0" rtlCol="0"/>
          <a:lstStyle/>
          <a:p>
            <a:endParaRPr/>
          </a:p>
        </p:txBody>
      </p:sp>
      <p:sp>
        <p:nvSpPr>
          <p:cNvPr id="39" name="object 39"/>
          <p:cNvSpPr/>
          <p:nvPr/>
        </p:nvSpPr>
        <p:spPr>
          <a:xfrm>
            <a:off x="5687366" y="4833591"/>
            <a:ext cx="75565" cy="371687"/>
          </a:xfrm>
          <a:custGeom>
            <a:avLst/>
            <a:gdLst/>
            <a:ahLst/>
            <a:cxnLst/>
            <a:rect l="l" t="t" r="r" b="b"/>
            <a:pathLst>
              <a:path w="75564" h="278764">
                <a:moveTo>
                  <a:pt x="0" y="0"/>
                </a:moveTo>
                <a:lnTo>
                  <a:pt x="75299" y="0"/>
                </a:lnTo>
                <a:lnTo>
                  <a:pt x="75299" y="278299"/>
                </a:lnTo>
                <a:lnTo>
                  <a:pt x="0" y="278299"/>
                </a:lnTo>
                <a:lnTo>
                  <a:pt x="0" y="0"/>
                </a:lnTo>
                <a:close/>
              </a:path>
            </a:pathLst>
          </a:custGeom>
          <a:ln w="9524">
            <a:solidFill>
              <a:srgbClr val="666666"/>
            </a:solidFill>
          </a:ln>
        </p:spPr>
        <p:txBody>
          <a:bodyPr wrap="square" lIns="0" tIns="0" rIns="0" bIns="0" rtlCol="0"/>
          <a:lstStyle/>
          <a:p>
            <a:endParaRPr/>
          </a:p>
        </p:txBody>
      </p:sp>
      <p:sp>
        <p:nvSpPr>
          <p:cNvPr id="40" name="object 40"/>
          <p:cNvSpPr txBox="1"/>
          <p:nvPr/>
        </p:nvSpPr>
        <p:spPr>
          <a:xfrm>
            <a:off x="5210621" y="5478756"/>
            <a:ext cx="1118235" cy="184666"/>
          </a:xfrm>
          <a:prstGeom prst="rect">
            <a:avLst/>
          </a:prstGeom>
        </p:spPr>
        <p:txBody>
          <a:bodyPr vert="horz" wrap="square" lIns="0" tIns="0" rIns="0" bIns="0" rtlCol="0">
            <a:spAutoFit/>
          </a:bodyPr>
          <a:lstStyle/>
          <a:p>
            <a:pPr marL="12700">
              <a:lnSpc>
                <a:spcPct val="100000"/>
              </a:lnSpc>
            </a:pPr>
            <a:r>
              <a:rPr sz="1200" spc="-5" dirty="0">
                <a:latin typeface="Arial"/>
                <a:cs typeface="Arial"/>
              </a:rPr>
              <a:t>Box</a:t>
            </a:r>
            <a:r>
              <a:rPr sz="1200" spc="-40" dirty="0">
                <a:latin typeface="Arial"/>
                <a:cs typeface="Arial"/>
              </a:rPr>
              <a:t> </a:t>
            </a:r>
            <a:r>
              <a:rPr sz="1200" spc="-5" dirty="0">
                <a:latin typeface="Arial"/>
                <a:cs typeface="Arial"/>
              </a:rPr>
              <a:t>coordinates</a:t>
            </a:r>
            <a:endParaRPr sz="1200">
              <a:latin typeface="Arial"/>
              <a:cs typeface="Arial"/>
            </a:endParaRPr>
          </a:p>
        </p:txBody>
      </p:sp>
      <p:sp>
        <p:nvSpPr>
          <p:cNvPr id="41" name="object 41"/>
          <p:cNvSpPr/>
          <p:nvPr/>
        </p:nvSpPr>
        <p:spPr>
          <a:xfrm>
            <a:off x="5421667" y="5020189"/>
            <a:ext cx="116839" cy="0"/>
          </a:xfrm>
          <a:custGeom>
            <a:avLst/>
            <a:gdLst/>
            <a:ahLst/>
            <a:cxnLst/>
            <a:rect l="l" t="t" r="r" b="b"/>
            <a:pathLst>
              <a:path w="116839">
                <a:moveTo>
                  <a:pt x="0" y="0"/>
                </a:moveTo>
                <a:lnTo>
                  <a:pt x="116699" y="0"/>
                </a:lnTo>
              </a:path>
            </a:pathLst>
          </a:custGeom>
          <a:ln w="19049">
            <a:solidFill>
              <a:srgbClr val="666666"/>
            </a:solidFill>
          </a:ln>
        </p:spPr>
        <p:txBody>
          <a:bodyPr wrap="square" lIns="0" tIns="0" rIns="0" bIns="0" rtlCol="0"/>
          <a:lstStyle/>
          <a:p>
            <a:endParaRPr/>
          </a:p>
        </p:txBody>
      </p:sp>
      <p:sp>
        <p:nvSpPr>
          <p:cNvPr id="42" name="object 42"/>
          <p:cNvSpPr/>
          <p:nvPr/>
        </p:nvSpPr>
        <p:spPr>
          <a:xfrm>
            <a:off x="5538366" y="4978224"/>
            <a:ext cx="86995" cy="84667"/>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43" name="object 43"/>
          <p:cNvSpPr/>
          <p:nvPr/>
        </p:nvSpPr>
        <p:spPr>
          <a:xfrm>
            <a:off x="3942917" y="2712893"/>
            <a:ext cx="458470" cy="1829647"/>
          </a:xfrm>
          <a:custGeom>
            <a:avLst/>
            <a:gdLst/>
            <a:ahLst/>
            <a:cxnLst/>
            <a:rect l="l" t="t" r="r" b="b"/>
            <a:pathLst>
              <a:path w="458470" h="1372235">
                <a:moveTo>
                  <a:pt x="0" y="1371799"/>
                </a:moveTo>
                <a:lnTo>
                  <a:pt x="37194" y="1363326"/>
                </a:lnTo>
                <a:lnTo>
                  <a:pt x="68514" y="1341551"/>
                </a:lnTo>
                <a:lnTo>
                  <a:pt x="93661" y="1312856"/>
                </a:lnTo>
                <a:lnTo>
                  <a:pt x="114359" y="1280802"/>
                </a:lnTo>
                <a:lnTo>
                  <a:pt x="131943" y="1247001"/>
                </a:lnTo>
                <a:lnTo>
                  <a:pt x="147322" y="1212119"/>
                </a:lnTo>
                <a:lnTo>
                  <a:pt x="161058" y="1176536"/>
                </a:lnTo>
                <a:lnTo>
                  <a:pt x="173530" y="1140458"/>
                </a:lnTo>
                <a:lnTo>
                  <a:pt x="184978" y="1104109"/>
                </a:lnTo>
                <a:lnTo>
                  <a:pt x="195636" y="1067452"/>
                </a:lnTo>
                <a:lnTo>
                  <a:pt x="205628" y="1030625"/>
                </a:lnTo>
                <a:lnTo>
                  <a:pt x="215067" y="993695"/>
                </a:lnTo>
                <a:lnTo>
                  <a:pt x="224076" y="956560"/>
                </a:lnTo>
                <a:lnTo>
                  <a:pt x="232693" y="919407"/>
                </a:lnTo>
                <a:lnTo>
                  <a:pt x="241002" y="882169"/>
                </a:lnTo>
                <a:lnTo>
                  <a:pt x="249056" y="844868"/>
                </a:lnTo>
                <a:lnTo>
                  <a:pt x="256904" y="807509"/>
                </a:lnTo>
                <a:lnTo>
                  <a:pt x="264592" y="770081"/>
                </a:lnTo>
                <a:lnTo>
                  <a:pt x="272141" y="732685"/>
                </a:lnTo>
                <a:lnTo>
                  <a:pt x="279594" y="695293"/>
                </a:lnTo>
                <a:lnTo>
                  <a:pt x="286992" y="657872"/>
                </a:lnTo>
                <a:lnTo>
                  <a:pt x="292820" y="628295"/>
                </a:lnTo>
                <a:lnTo>
                  <a:pt x="300198" y="590856"/>
                </a:lnTo>
                <a:lnTo>
                  <a:pt x="307614" y="553396"/>
                </a:lnTo>
                <a:lnTo>
                  <a:pt x="315085" y="516001"/>
                </a:lnTo>
                <a:lnTo>
                  <a:pt x="322649" y="478656"/>
                </a:lnTo>
                <a:lnTo>
                  <a:pt x="330368" y="441246"/>
                </a:lnTo>
                <a:lnTo>
                  <a:pt x="338261" y="403875"/>
                </a:lnTo>
                <a:lnTo>
                  <a:pt x="346373" y="366554"/>
                </a:lnTo>
                <a:lnTo>
                  <a:pt x="354750" y="329305"/>
                </a:lnTo>
                <a:lnTo>
                  <a:pt x="363443" y="292171"/>
                </a:lnTo>
                <a:lnTo>
                  <a:pt x="372528" y="255122"/>
                </a:lnTo>
                <a:lnTo>
                  <a:pt x="382090" y="218162"/>
                </a:lnTo>
                <a:lnTo>
                  <a:pt x="392223" y="181344"/>
                </a:lnTo>
                <a:lnTo>
                  <a:pt x="403032" y="144772"/>
                </a:lnTo>
                <a:lnTo>
                  <a:pt x="411749" y="117312"/>
                </a:lnTo>
                <a:lnTo>
                  <a:pt x="424169" y="81273"/>
                </a:lnTo>
                <a:lnTo>
                  <a:pt x="437872" y="45669"/>
                </a:lnTo>
                <a:lnTo>
                  <a:pt x="447924" y="22209"/>
                </a:lnTo>
                <a:lnTo>
                  <a:pt x="451099" y="15132"/>
                </a:lnTo>
                <a:lnTo>
                  <a:pt x="454324" y="8279"/>
                </a:lnTo>
                <a:lnTo>
                  <a:pt x="457599" y="1667"/>
                </a:lnTo>
                <a:lnTo>
                  <a:pt x="458424" y="0"/>
                </a:lnTo>
              </a:path>
            </a:pathLst>
          </a:custGeom>
          <a:ln w="28574">
            <a:solidFill>
              <a:srgbClr val="666666"/>
            </a:solidFill>
          </a:ln>
        </p:spPr>
        <p:txBody>
          <a:bodyPr wrap="square" lIns="0" tIns="0" rIns="0" bIns="0" rtlCol="0"/>
          <a:lstStyle/>
          <a:p>
            <a:endParaRPr/>
          </a:p>
        </p:txBody>
      </p:sp>
      <p:sp>
        <p:nvSpPr>
          <p:cNvPr id="44" name="object 44"/>
          <p:cNvSpPr/>
          <p:nvPr/>
        </p:nvSpPr>
        <p:spPr>
          <a:xfrm>
            <a:off x="4369691" y="2596919"/>
            <a:ext cx="128270" cy="163407"/>
          </a:xfrm>
          <a:custGeom>
            <a:avLst/>
            <a:gdLst/>
            <a:ahLst/>
            <a:cxnLst/>
            <a:rect l="l" t="t" r="r" b="b"/>
            <a:pathLst>
              <a:path w="128270" h="122555">
                <a:moveTo>
                  <a:pt x="63324" y="121984"/>
                </a:moveTo>
                <a:lnTo>
                  <a:pt x="127849" y="0"/>
                </a:lnTo>
                <a:lnTo>
                  <a:pt x="0" y="51972"/>
                </a:lnTo>
                <a:lnTo>
                  <a:pt x="63324" y="121984"/>
                </a:lnTo>
                <a:close/>
              </a:path>
            </a:pathLst>
          </a:custGeom>
          <a:ln w="28574">
            <a:solidFill>
              <a:srgbClr val="666666"/>
            </a:solidFill>
          </a:ln>
        </p:spPr>
        <p:txBody>
          <a:bodyPr wrap="square" lIns="0" tIns="0" rIns="0" bIns="0" rtlCol="0"/>
          <a:lstStyle/>
          <a:p>
            <a:endParaRPr/>
          </a:p>
        </p:txBody>
      </p:sp>
      <p:sp>
        <p:nvSpPr>
          <p:cNvPr id="45" name="object 45"/>
          <p:cNvSpPr/>
          <p:nvPr/>
        </p:nvSpPr>
        <p:spPr>
          <a:xfrm>
            <a:off x="3942917" y="4541960"/>
            <a:ext cx="419100" cy="314113"/>
          </a:xfrm>
          <a:custGeom>
            <a:avLst/>
            <a:gdLst/>
            <a:ahLst/>
            <a:cxnLst/>
            <a:rect l="l" t="t" r="r" b="b"/>
            <a:pathLst>
              <a:path w="419100" h="235585">
                <a:moveTo>
                  <a:pt x="0" y="0"/>
                </a:moveTo>
                <a:lnTo>
                  <a:pt x="38104" y="1644"/>
                </a:lnTo>
                <a:lnTo>
                  <a:pt x="75866" y="6931"/>
                </a:lnTo>
                <a:lnTo>
                  <a:pt x="112810" y="16305"/>
                </a:lnTo>
                <a:lnTo>
                  <a:pt x="148448" y="29989"/>
                </a:lnTo>
                <a:lnTo>
                  <a:pt x="182170" y="47723"/>
                </a:lnTo>
                <a:lnTo>
                  <a:pt x="213854" y="68910"/>
                </a:lnTo>
                <a:lnTo>
                  <a:pt x="243682" y="92666"/>
                </a:lnTo>
                <a:lnTo>
                  <a:pt x="272177" y="118029"/>
                </a:lnTo>
                <a:lnTo>
                  <a:pt x="292799" y="137249"/>
                </a:lnTo>
                <a:lnTo>
                  <a:pt x="292943" y="137384"/>
                </a:lnTo>
                <a:lnTo>
                  <a:pt x="293086" y="137519"/>
                </a:lnTo>
                <a:lnTo>
                  <a:pt x="321049" y="163441"/>
                </a:lnTo>
                <a:lnTo>
                  <a:pt x="349836" y="188460"/>
                </a:lnTo>
                <a:lnTo>
                  <a:pt x="380158" y="211636"/>
                </a:lnTo>
                <a:lnTo>
                  <a:pt x="413174" y="232399"/>
                </a:lnTo>
                <a:lnTo>
                  <a:pt x="414624" y="233199"/>
                </a:lnTo>
                <a:lnTo>
                  <a:pt x="416074" y="233999"/>
                </a:lnTo>
                <a:lnTo>
                  <a:pt x="418674" y="235374"/>
                </a:lnTo>
              </a:path>
            </a:pathLst>
          </a:custGeom>
          <a:ln w="28574">
            <a:solidFill>
              <a:srgbClr val="666666"/>
            </a:solidFill>
          </a:ln>
        </p:spPr>
        <p:txBody>
          <a:bodyPr wrap="square" lIns="0" tIns="0" rIns="0" bIns="0" rtlCol="0"/>
          <a:lstStyle/>
          <a:p>
            <a:endParaRPr/>
          </a:p>
        </p:txBody>
      </p:sp>
      <p:sp>
        <p:nvSpPr>
          <p:cNvPr id="46" name="object 46"/>
          <p:cNvSpPr/>
          <p:nvPr/>
        </p:nvSpPr>
        <p:spPr>
          <a:xfrm>
            <a:off x="4350816" y="4794525"/>
            <a:ext cx="137160" cy="122767"/>
          </a:xfrm>
          <a:custGeom>
            <a:avLst/>
            <a:gdLst/>
            <a:ahLst/>
            <a:cxnLst/>
            <a:rect l="l" t="t" r="r" b="b"/>
            <a:pathLst>
              <a:path w="137160" h="92075">
                <a:moveTo>
                  <a:pt x="0" y="91924"/>
                </a:moveTo>
                <a:lnTo>
                  <a:pt x="137024" y="75549"/>
                </a:lnTo>
                <a:lnTo>
                  <a:pt x="21524" y="0"/>
                </a:lnTo>
                <a:lnTo>
                  <a:pt x="0" y="91924"/>
                </a:lnTo>
                <a:close/>
              </a:path>
            </a:pathLst>
          </a:custGeom>
          <a:ln w="28574">
            <a:solidFill>
              <a:srgbClr val="666666"/>
            </a:solidFill>
          </a:ln>
        </p:spPr>
        <p:txBody>
          <a:bodyPr wrap="square" lIns="0" tIns="0" rIns="0" bIns="0" rtlCol="0"/>
          <a:lstStyle/>
          <a:p>
            <a:endParaRPr/>
          </a:p>
        </p:txBody>
      </p:sp>
      <p:sp>
        <p:nvSpPr>
          <p:cNvPr id="47" name="object 47"/>
          <p:cNvSpPr txBox="1"/>
          <p:nvPr/>
        </p:nvSpPr>
        <p:spPr>
          <a:xfrm>
            <a:off x="4640470" y="1677979"/>
            <a:ext cx="3520440" cy="664284"/>
          </a:xfrm>
          <a:prstGeom prst="rect">
            <a:avLst/>
          </a:prstGeom>
        </p:spPr>
        <p:txBody>
          <a:bodyPr vert="horz" wrap="square" lIns="0" tIns="0" rIns="0" bIns="0" rtlCol="0">
            <a:spAutoFit/>
          </a:bodyPr>
          <a:lstStyle/>
          <a:p>
            <a:pPr marL="346710" marR="2424430" indent="-334645">
              <a:lnSpc>
                <a:spcPts val="1430"/>
              </a:lnSpc>
            </a:pPr>
            <a:r>
              <a:rPr sz="1200" spc="-5" dirty="0">
                <a:latin typeface="Arial"/>
                <a:cs typeface="Arial"/>
              </a:rPr>
              <a:t>Fully-connected  layers</a:t>
            </a:r>
            <a:endParaRPr sz="1200">
              <a:latin typeface="Arial"/>
              <a:cs typeface="Arial"/>
            </a:endParaRPr>
          </a:p>
          <a:p>
            <a:pPr marL="1897380">
              <a:lnSpc>
                <a:spcPct val="100000"/>
              </a:lnSpc>
              <a:spcBef>
                <a:spcPts val="655"/>
              </a:spcBef>
            </a:pPr>
            <a:r>
              <a:rPr sz="1400" spc="-5" dirty="0">
                <a:latin typeface="Arial"/>
                <a:cs typeface="Arial"/>
              </a:rPr>
              <a:t>“Classification</a:t>
            </a:r>
            <a:r>
              <a:rPr sz="1400" spc="-15" dirty="0">
                <a:latin typeface="Arial"/>
                <a:cs typeface="Arial"/>
              </a:rPr>
              <a:t> </a:t>
            </a:r>
            <a:r>
              <a:rPr sz="1400" spc="-5" dirty="0">
                <a:latin typeface="Arial"/>
                <a:cs typeface="Arial"/>
              </a:rPr>
              <a:t>head”</a:t>
            </a:r>
            <a:endParaRPr sz="1400">
              <a:latin typeface="Arial"/>
              <a:cs typeface="Arial"/>
            </a:endParaRPr>
          </a:p>
        </p:txBody>
      </p:sp>
      <p:sp>
        <p:nvSpPr>
          <p:cNvPr id="49" name="object 49"/>
          <p:cNvSpPr txBox="1"/>
          <p:nvPr/>
        </p:nvSpPr>
        <p:spPr>
          <a:xfrm>
            <a:off x="5399118" y="6305350"/>
            <a:ext cx="1579880" cy="282129"/>
          </a:xfrm>
          <a:prstGeom prst="rect">
            <a:avLst/>
          </a:prstGeom>
        </p:spPr>
        <p:txBody>
          <a:bodyPr vert="horz" wrap="square" lIns="0" tIns="0" rIns="0" bIns="0" rtlCol="0">
            <a:spAutoFit/>
          </a:bodyPr>
          <a:lstStyle/>
          <a:p>
            <a:pPr marL="12700">
              <a:lnSpc>
                <a:spcPts val="2190"/>
              </a:lnSpc>
            </a:pPr>
            <a:r>
              <a:rPr sz="3000" spc="-7" baseline="1388" dirty="0">
                <a:solidFill>
                  <a:srgbClr val="FFFFFF"/>
                </a:solidFill>
                <a:latin typeface="Arial"/>
                <a:cs typeface="Arial"/>
              </a:rPr>
              <a:t>Lecture 8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14</a:t>
            </a:r>
            <a:endParaRPr sz="2000">
              <a:latin typeface="Arial"/>
              <a:cs typeface="Arial"/>
            </a:endParaRPr>
          </a:p>
        </p:txBody>
      </p:sp>
      <p:sp>
        <p:nvSpPr>
          <p:cNvPr id="50" name="object 50"/>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1 Feb</a:t>
            </a:r>
            <a:r>
              <a:rPr spc="-70" dirty="0"/>
              <a:t> </a:t>
            </a:r>
            <a:r>
              <a:rPr spc="-5" dirty="0"/>
              <a:t>2016</a:t>
            </a:r>
          </a:p>
        </p:txBody>
      </p:sp>
      <p:sp>
        <p:nvSpPr>
          <p:cNvPr id="51" name="object 51"/>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
        <p:nvSpPr>
          <p:cNvPr id="48" name="object 48"/>
          <p:cNvSpPr txBox="1"/>
          <p:nvPr/>
        </p:nvSpPr>
        <p:spPr>
          <a:xfrm>
            <a:off x="4640470" y="4027573"/>
            <a:ext cx="3538854" cy="664284"/>
          </a:xfrm>
          <a:prstGeom prst="rect">
            <a:avLst/>
          </a:prstGeom>
        </p:spPr>
        <p:txBody>
          <a:bodyPr vert="horz" wrap="square" lIns="0" tIns="0" rIns="0" bIns="0" rtlCol="0">
            <a:spAutoFit/>
          </a:bodyPr>
          <a:lstStyle/>
          <a:p>
            <a:pPr marL="346710" marR="2442210" indent="-334645">
              <a:lnSpc>
                <a:spcPts val="1420"/>
              </a:lnSpc>
            </a:pPr>
            <a:r>
              <a:rPr sz="1200" spc="-5" dirty="0">
                <a:latin typeface="Arial"/>
                <a:cs typeface="Arial"/>
              </a:rPr>
              <a:t>Fully-connected  layers</a:t>
            </a:r>
            <a:endParaRPr sz="1200">
              <a:latin typeface="Arial"/>
              <a:cs typeface="Arial"/>
            </a:endParaRPr>
          </a:p>
          <a:p>
            <a:pPr marL="2063114">
              <a:lnSpc>
                <a:spcPct val="100000"/>
              </a:lnSpc>
              <a:spcBef>
                <a:spcPts val="660"/>
              </a:spcBef>
            </a:pPr>
            <a:r>
              <a:rPr sz="1400" spc="-5" dirty="0">
                <a:latin typeface="Arial"/>
                <a:cs typeface="Arial"/>
              </a:rPr>
              <a:t>“Regression</a:t>
            </a:r>
            <a:r>
              <a:rPr sz="1400" spc="-30" dirty="0">
                <a:latin typeface="Arial"/>
                <a:cs typeface="Arial"/>
              </a:rPr>
              <a:t> </a:t>
            </a:r>
            <a:r>
              <a:rPr sz="1400" spc="-5" dirty="0">
                <a:latin typeface="Arial"/>
                <a:cs typeface="Arial"/>
              </a:rPr>
              <a:t>head”</a:t>
            </a:r>
            <a:endParaRPr sz="1400">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Simple Recipe for Classification +</a:t>
            </a:r>
            <a:r>
              <a:rPr spc="75" dirty="0"/>
              <a:t> </a:t>
            </a:r>
            <a:r>
              <a:rPr spc="-5" dirty="0"/>
              <a:t>Localization</a:t>
            </a:r>
          </a:p>
        </p:txBody>
      </p:sp>
      <p:sp>
        <p:nvSpPr>
          <p:cNvPr id="5" name="object 5"/>
          <p:cNvSpPr txBox="1"/>
          <p:nvPr/>
        </p:nvSpPr>
        <p:spPr>
          <a:xfrm>
            <a:off x="377651" y="964873"/>
            <a:ext cx="6184265" cy="276999"/>
          </a:xfrm>
          <a:prstGeom prst="rect">
            <a:avLst/>
          </a:prstGeom>
        </p:spPr>
        <p:txBody>
          <a:bodyPr vert="horz" wrap="square" lIns="0" tIns="0" rIns="0" bIns="0" rtlCol="0">
            <a:spAutoFit/>
          </a:bodyPr>
          <a:lstStyle/>
          <a:p>
            <a:pPr marL="12700">
              <a:lnSpc>
                <a:spcPct val="100000"/>
              </a:lnSpc>
            </a:pPr>
            <a:r>
              <a:rPr sz="1800" b="1" spc="-5" dirty="0">
                <a:latin typeface="Arial"/>
                <a:cs typeface="Arial"/>
              </a:rPr>
              <a:t>Step </a:t>
            </a:r>
            <a:r>
              <a:rPr sz="1800" b="1" dirty="0">
                <a:latin typeface="Arial"/>
                <a:cs typeface="Arial"/>
              </a:rPr>
              <a:t>3</a:t>
            </a:r>
            <a:r>
              <a:rPr sz="1800" dirty="0">
                <a:latin typeface="Arial"/>
                <a:cs typeface="Arial"/>
              </a:rPr>
              <a:t>: </a:t>
            </a:r>
            <a:r>
              <a:rPr sz="1800" spc="-5" dirty="0">
                <a:latin typeface="Arial"/>
                <a:cs typeface="Arial"/>
              </a:rPr>
              <a:t>Train the regression head only with SGD and L2</a:t>
            </a:r>
            <a:r>
              <a:rPr sz="1800" spc="100" dirty="0">
                <a:latin typeface="Arial"/>
                <a:cs typeface="Arial"/>
              </a:rPr>
              <a:t> </a:t>
            </a:r>
            <a:r>
              <a:rPr sz="1800" spc="-5" dirty="0">
                <a:latin typeface="Arial"/>
                <a:cs typeface="Arial"/>
              </a:rPr>
              <a:t>loss</a:t>
            </a:r>
            <a:endParaRPr sz="1800">
              <a:latin typeface="Arial"/>
              <a:cs typeface="Arial"/>
            </a:endParaRPr>
          </a:p>
        </p:txBody>
      </p:sp>
      <p:sp>
        <p:nvSpPr>
          <p:cNvPr id="6" name="object 6"/>
          <p:cNvSpPr/>
          <p:nvPr/>
        </p:nvSpPr>
        <p:spPr>
          <a:xfrm>
            <a:off x="213377" y="3784296"/>
            <a:ext cx="1494899" cy="16537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693986" y="3904209"/>
            <a:ext cx="3311090" cy="153276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701182" y="5601237"/>
            <a:ext cx="519430" cy="215444"/>
          </a:xfrm>
          <a:prstGeom prst="rect">
            <a:avLst/>
          </a:prstGeom>
        </p:spPr>
        <p:txBody>
          <a:bodyPr vert="horz" wrap="square" lIns="0" tIns="0" rIns="0" bIns="0" rtlCol="0">
            <a:spAutoFit/>
          </a:bodyPr>
          <a:lstStyle/>
          <a:p>
            <a:pPr marL="12700">
              <a:lnSpc>
                <a:spcPct val="100000"/>
              </a:lnSpc>
            </a:pPr>
            <a:r>
              <a:rPr sz="1400" spc="-5" dirty="0">
                <a:latin typeface="Arial"/>
                <a:cs typeface="Arial"/>
              </a:rPr>
              <a:t>Image</a:t>
            </a:r>
            <a:endParaRPr sz="1400">
              <a:latin typeface="Arial"/>
              <a:cs typeface="Arial"/>
            </a:endParaRPr>
          </a:p>
        </p:txBody>
      </p:sp>
      <p:sp>
        <p:nvSpPr>
          <p:cNvPr id="9" name="object 9"/>
          <p:cNvSpPr txBox="1"/>
          <p:nvPr/>
        </p:nvSpPr>
        <p:spPr>
          <a:xfrm>
            <a:off x="1885503" y="3115063"/>
            <a:ext cx="988694" cy="436017"/>
          </a:xfrm>
          <a:prstGeom prst="rect">
            <a:avLst/>
          </a:prstGeom>
        </p:spPr>
        <p:txBody>
          <a:bodyPr vert="horz" wrap="square" lIns="0" tIns="0" rIns="0" bIns="0" rtlCol="0">
            <a:spAutoFit/>
          </a:bodyPr>
          <a:lstStyle/>
          <a:p>
            <a:pPr marL="36830" marR="5080" indent="-24765">
              <a:lnSpc>
                <a:spcPts val="1650"/>
              </a:lnSpc>
            </a:pPr>
            <a:r>
              <a:rPr sz="1400" spc="-5" dirty="0">
                <a:latin typeface="Arial"/>
                <a:cs typeface="Arial"/>
              </a:rPr>
              <a:t>Convolution  and</a:t>
            </a:r>
            <a:r>
              <a:rPr sz="1400" spc="-60" dirty="0">
                <a:latin typeface="Arial"/>
                <a:cs typeface="Arial"/>
              </a:rPr>
              <a:t> </a:t>
            </a:r>
            <a:r>
              <a:rPr sz="1400" spc="-5" dirty="0">
                <a:latin typeface="Arial"/>
                <a:cs typeface="Arial"/>
              </a:rPr>
              <a:t>Pooling</a:t>
            </a:r>
            <a:endParaRPr sz="1400">
              <a:latin typeface="Arial"/>
              <a:cs typeface="Arial"/>
            </a:endParaRPr>
          </a:p>
        </p:txBody>
      </p:sp>
      <p:sp>
        <p:nvSpPr>
          <p:cNvPr id="10" name="object 10"/>
          <p:cNvSpPr txBox="1"/>
          <p:nvPr/>
        </p:nvSpPr>
        <p:spPr>
          <a:xfrm>
            <a:off x="3024227" y="5215753"/>
            <a:ext cx="974090" cy="436017"/>
          </a:xfrm>
          <a:prstGeom prst="rect">
            <a:avLst/>
          </a:prstGeom>
        </p:spPr>
        <p:txBody>
          <a:bodyPr vert="horz" wrap="square" lIns="0" tIns="0" rIns="0" bIns="0" rtlCol="0">
            <a:spAutoFit/>
          </a:bodyPr>
          <a:lstStyle/>
          <a:p>
            <a:pPr marL="12700" marR="5080" indent="68580">
              <a:lnSpc>
                <a:spcPts val="1650"/>
              </a:lnSpc>
            </a:pPr>
            <a:r>
              <a:rPr sz="1400" spc="-5" dirty="0">
                <a:latin typeface="Arial"/>
                <a:cs typeface="Arial"/>
              </a:rPr>
              <a:t>Final conv  feature</a:t>
            </a:r>
            <a:r>
              <a:rPr sz="1400" spc="-60" dirty="0">
                <a:latin typeface="Arial"/>
                <a:cs typeface="Arial"/>
              </a:rPr>
              <a:t> </a:t>
            </a:r>
            <a:r>
              <a:rPr sz="1400" spc="-5" dirty="0">
                <a:latin typeface="Arial"/>
                <a:cs typeface="Arial"/>
              </a:rPr>
              <a:t>map</a:t>
            </a:r>
            <a:endParaRPr sz="1400">
              <a:latin typeface="Arial"/>
              <a:cs typeface="Arial"/>
            </a:endParaRPr>
          </a:p>
        </p:txBody>
      </p:sp>
      <p:sp>
        <p:nvSpPr>
          <p:cNvPr id="11" name="object 11"/>
          <p:cNvSpPr/>
          <p:nvPr/>
        </p:nvSpPr>
        <p:spPr>
          <a:xfrm>
            <a:off x="4528515" y="1616063"/>
            <a:ext cx="1796414" cy="1887220"/>
          </a:xfrm>
          <a:custGeom>
            <a:avLst/>
            <a:gdLst/>
            <a:ahLst/>
            <a:cxnLst/>
            <a:rect l="l" t="t" r="r" b="b"/>
            <a:pathLst>
              <a:path w="1796414" h="1415414">
                <a:moveTo>
                  <a:pt x="0" y="235894"/>
                </a:moveTo>
                <a:lnTo>
                  <a:pt x="0" y="235703"/>
                </a:lnTo>
                <a:lnTo>
                  <a:pt x="3074" y="197712"/>
                </a:lnTo>
                <a:lnTo>
                  <a:pt x="12233" y="160716"/>
                </a:lnTo>
                <a:lnTo>
                  <a:pt x="27296" y="125646"/>
                </a:lnTo>
                <a:lnTo>
                  <a:pt x="47814" y="93496"/>
                </a:lnTo>
                <a:lnTo>
                  <a:pt x="73239" y="65048"/>
                </a:lnTo>
                <a:lnTo>
                  <a:pt x="102918" y="41028"/>
                </a:lnTo>
                <a:lnTo>
                  <a:pt x="136041" y="22117"/>
                </a:lnTo>
                <a:lnTo>
                  <a:pt x="171804" y="8812"/>
                </a:lnTo>
                <a:lnTo>
                  <a:pt x="209203" y="1494"/>
                </a:lnTo>
                <a:lnTo>
                  <a:pt x="235899" y="0"/>
                </a:lnTo>
                <a:lnTo>
                  <a:pt x="1560421" y="0"/>
                </a:lnTo>
                <a:lnTo>
                  <a:pt x="1598485" y="3090"/>
                </a:lnTo>
                <a:lnTo>
                  <a:pt x="1635499" y="12266"/>
                </a:lnTo>
                <a:lnTo>
                  <a:pt x="1670550" y="27284"/>
                </a:lnTo>
                <a:lnTo>
                  <a:pt x="1702753" y="47775"/>
                </a:lnTo>
                <a:lnTo>
                  <a:pt x="1731217" y="73185"/>
                </a:lnTo>
                <a:lnTo>
                  <a:pt x="1755202" y="102821"/>
                </a:lnTo>
                <a:lnTo>
                  <a:pt x="1774087" y="135916"/>
                </a:lnTo>
                <a:lnTo>
                  <a:pt x="1787405" y="171649"/>
                </a:lnTo>
                <a:lnTo>
                  <a:pt x="1794788" y="209040"/>
                </a:lnTo>
                <a:lnTo>
                  <a:pt x="1796321" y="235894"/>
                </a:lnTo>
                <a:lnTo>
                  <a:pt x="1796321" y="1179437"/>
                </a:lnTo>
                <a:lnTo>
                  <a:pt x="1793276" y="1217437"/>
                </a:lnTo>
                <a:lnTo>
                  <a:pt x="1784145" y="1254444"/>
                </a:lnTo>
                <a:lnTo>
                  <a:pt x="1769108" y="1289526"/>
                </a:lnTo>
                <a:lnTo>
                  <a:pt x="1748613" y="1321691"/>
                </a:lnTo>
                <a:lnTo>
                  <a:pt x="1723209" y="1350157"/>
                </a:lnTo>
                <a:lnTo>
                  <a:pt x="1693548" y="1374197"/>
                </a:lnTo>
                <a:lnTo>
                  <a:pt x="1660441" y="1393131"/>
                </a:lnTo>
                <a:lnTo>
                  <a:pt x="1624691" y="1406461"/>
                </a:lnTo>
                <a:lnTo>
                  <a:pt x="1587303" y="1413807"/>
                </a:lnTo>
                <a:lnTo>
                  <a:pt x="1560421" y="1415322"/>
                </a:lnTo>
                <a:lnTo>
                  <a:pt x="235899" y="1415322"/>
                </a:lnTo>
                <a:lnTo>
                  <a:pt x="197901" y="1412278"/>
                </a:lnTo>
                <a:lnTo>
                  <a:pt x="160894" y="1403148"/>
                </a:lnTo>
                <a:lnTo>
                  <a:pt x="125811" y="1388114"/>
                </a:lnTo>
                <a:lnTo>
                  <a:pt x="93644" y="1367623"/>
                </a:lnTo>
                <a:lnTo>
                  <a:pt x="65175" y="1342222"/>
                </a:lnTo>
                <a:lnTo>
                  <a:pt x="41131" y="1312564"/>
                </a:lnTo>
                <a:lnTo>
                  <a:pt x="22195" y="1279459"/>
                </a:lnTo>
                <a:lnTo>
                  <a:pt x="8862" y="1243709"/>
                </a:lnTo>
                <a:lnTo>
                  <a:pt x="1515" y="1206320"/>
                </a:lnTo>
                <a:lnTo>
                  <a:pt x="0" y="1179437"/>
                </a:lnTo>
                <a:lnTo>
                  <a:pt x="0" y="235894"/>
                </a:lnTo>
                <a:close/>
              </a:path>
            </a:pathLst>
          </a:custGeom>
          <a:ln w="9524">
            <a:solidFill>
              <a:srgbClr val="666666"/>
            </a:solidFill>
          </a:ln>
        </p:spPr>
        <p:txBody>
          <a:bodyPr wrap="square" lIns="0" tIns="0" rIns="0" bIns="0" rtlCol="0"/>
          <a:lstStyle/>
          <a:p>
            <a:endParaRPr/>
          </a:p>
        </p:txBody>
      </p:sp>
      <p:sp>
        <p:nvSpPr>
          <p:cNvPr id="12" name="object 12"/>
          <p:cNvSpPr/>
          <p:nvPr/>
        </p:nvSpPr>
        <p:spPr>
          <a:xfrm>
            <a:off x="4925017" y="2267255"/>
            <a:ext cx="75565" cy="815340"/>
          </a:xfrm>
          <a:custGeom>
            <a:avLst/>
            <a:gdLst/>
            <a:ahLst/>
            <a:cxnLst/>
            <a:rect l="l" t="t" r="r" b="b"/>
            <a:pathLst>
              <a:path w="75564" h="611505">
                <a:moveTo>
                  <a:pt x="0" y="0"/>
                </a:moveTo>
                <a:lnTo>
                  <a:pt x="75299" y="0"/>
                </a:lnTo>
                <a:lnTo>
                  <a:pt x="75299" y="611356"/>
                </a:lnTo>
                <a:lnTo>
                  <a:pt x="0" y="611356"/>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4925017" y="2267255"/>
            <a:ext cx="75565" cy="815340"/>
          </a:xfrm>
          <a:custGeom>
            <a:avLst/>
            <a:gdLst/>
            <a:ahLst/>
            <a:cxnLst/>
            <a:rect l="l" t="t" r="r" b="b"/>
            <a:pathLst>
              <a:path w="75564" h="611505">
                <a:moveTo>
                  <a:pt x="0" y="0"/>
                </a:moveTo>
                <a:lnTo>
                  <a:pt x="75299" y="0"/>
                </a:lnTo>
                <a:lnTo>
                  <a:pt x="75299" y="611356"/>
                </a:lnTo>
                <a:lnTo>
                  <a:pt x="0" y="611356"/>
                </a:lnTo>
                <a:lnTo>
                  <a:pt x="0" y="0"/>
                </a:lnTo>
                <a:close/>
              </a:path>
            </a:pathLst>
          </a:custGeom>
          <a:ln w="9524">
            <a:solidFill>
              <a:srgbClr val="666666"/>
            </a:solidFill>
          </a:ln>
        </p:spPr>
        <p:txBody>
          <a:bodyPr wrap="square" lIns="0" tIns="0" rIns="0" bIns="0" rtlCol="0"/>
          <a:lstStyle/>
          <a:p>
            <a:endParaRPr/>
          </a:p>
        </p:txBody>
      </p:sp>
      <p:sp>
        <p:nvSpPr>
          <p:cNvPr id="14" name="object 14"/>
          <p:cNvSpPr/>
          <p:nvPr/>
        </p:nvSpPr>
        <p:spPr>
          <a:xfrm>
            <a:off x="5134592" y="2267114"/>
            <a:ext cx="75565" cy="815340"/>
          </a:xfrm>
          <a:custGeom>
            <a:avLst/>
            <a:gdLst/>
            <a:ahLst/>
            <a:cxnLst/>
            <a:rect l="l" t="t" r="r" b="b"/>
            <a:pathLst>
              <a:path w="75564" h="611505">
                <a:moveTo>
                  <a:pt x="0" y="0"/>
                </a:moveTo>
                <a:lnTo>
                  <a:pt x="75299" y="0"/>
                </a:lnTo>
                <a:lnTo>
                  <a:pt x="75299" y="611358"/>
                </a:lnTo>
                <a:lnTo>
                  <a:pt x="0" y="611358"/>
                </a:lnTo>
                <a:lnTo>
                  <a:pt x="0" y="0"/>
                </a:lnTo>
                <a:close/>
              </a:path>
            </a:pathLst>
          </a:custGeom>
          <a:solidFill>
            <a:srgbClr val="CCCCCC"/>
          </a:solidFill>
        </p:spPr>
        <p:txBody>
          <a:bodyPr wrap="square" lIns="0" tIns="0" rIns="0" bIns="0" rtlCol="0"/>
          <a:lstStyle/>
          <a:p>
            <a:endParaRPr/>
          </a:p>
        </p:txBody>
      </p:sp>
      <p:sp>
        <p:nvSpPr>
          <p:cNvPr id="15" name="object 15"/>
          <p:cNvSpPr/>
          <p:nvPr/>
        </p:nvSpPr>
        <p:spPr>
          <a:xfrm>
            <a:off x="5134592" y="2267114"/>
            <a:ext cx="75565" cy="815340"/>
          </a:xfrm>
          <a:custGeom>
            <a:avLst/>
            <a:gdLst/>
            <a:ahLst/>
            <a:cxnLst/>
            <a:rect l="l" t="t" r="r" b="b"/>
            <a:pathLst>
              <a:path w="75564" h="611505">
                <a:moveTo>
                  <a:pt x="0" y="0"/>
                </a:moveTo>
                <a:lnTo>
                  <a:pt x="75299" y="0"/>
                </a:lnTo>
                <a:lnTo>
                  <a:pt x="75299" y="611358"/>
                </a:lnTo>
                <a:lnTo>
                  <a:pt x="0" y="611358"/>
                </a:lnTo>
                <a:lnTo>
                  <a:pt x="0" y="0"/>
                </a:lnTo>
                <a:close/>
              </a:path>
            </a:pathLst>
          </a:custGeom>
          <a:ln w="9524">
            <a:solidFill>
              <a:srgbClr val="666666"/>
            </a:solidFill>
          </a:ln>
        </p:spPr>
        <p:txBody>
          <a:bodyPr wrap="square" lIns="0" tIns="0" rIns="0" bIns="0" rtlCol="0"/>
          <a:lstStyle/>
          <a:p>
            <a:endParaRPr/>
          </a:p>
        </p:txBody>
      </p:sp>
      <p:sp>
        <p:nvSpPr>
          <p:cNvPr id="16" name="object 16"/>
          <p:cNvSpPr/>
          <p:nvPr/>
        </p:nvSpPr>
        <p:spPr>
          <a:xfrm>
            <a:off x="5311642" y="2406979"/>
            <a:ext cx="75565" cy="515620"/>
          </a:xfrm>
          <a:custGeom>
            <a:avLst/>
            <a:gdLst/>
            <a:ahLst/>
            <a:cxnLst/>
            <a:rect l="l" t="t" r="r" b="b"/>
            <a:pathLst>
              <a:path w="75564" h="386714">
                <a:moveTo>
                  <a:pt x="0" y="0"/>
                </a:moveTo>
                <a:lnTo>
                  <a:pt x="75324" y="0"/>
                </a:lnTo>
                <a:lnTo>
                  <a:pt x="75324" y="386711"/>
                </a:lnTo>
                <a:lnTo>
                  <a:pt x="0" y="386711"/>
                </a:lnTo>
                <a:lnTo>
                  <a:pt x="0" y="0"/>
                </a:lnTo>
                <a:close/>
              </a:path>
            </a:pathLst>
          </a:custGeom>
          <a:solidFill>
            <a:srgbClr val="CCCCCC"/>
          </a:solidFill>
        </p:spPr>
        <p:txBody>
          <a:bodyPr wrap="square" lIns="0" tIns="0" rIns="0" bIns="0" rtlCol="0"/>
          <a:lstStyle/>
          <a:p>
            <a:endParaRPr/>
          </a:p>
        </p:txBody>
      </p:sp>
      <p:sp>
        <p:nvSpPr>
          <p:cNvPr id="17" name="object 17"/>
          <p:cNvSpPr/>
          <p:nvPr/>
        </p:nvSpPr>
        <p:spPr>
          <a:xfrm>
            <a:off x="5311642" y="2406979"/>
            <a:ext cx="75565" cy="515620"/>
          </a:xfrm>
          <a:custGeom>
            <a:avLst/>
            <a:gdLst/>
            <a:ahLst/>
            <a:cxnLst/>
            <a:rect l="l" t="t" r="r" b="b"/>
            <a:pathLst>
              <a:path w="75564" h="386714">
                <a:moveTo>
                  <a:pt x="0" y="0"/>
                </a:moveTo>
                <a:lnTo>
                  <a:pt x="75324" y="0"/>
                </a:lnTo>
                <a:lnTo>
                  <a:pt x="75324" y="386711"/>
                </a:lnTo>
                <a:lnTo>
                  <a:pt x="0" y="386711"/>
                </a:lnTo>
                <a:lnTo>
                  <a:pt x="0" y="0"/>
                </a:lnTo>
                <a:close/>
              </a:path>
            </a:pathLst>
          </a:custGeom>
          <a:ln w="9524">
            <a:solidFill>
              <a:srgbClr val="666666"/>
            </a:solidFill>
          </a:ln>
        </p:spPr>
        <p:txBody>
          <a:bodyPr wrap="square" lIns="0" tIns="0" rIns="0" bIns="0" rtlCol="0"/>
          <a:lstStyle/>
          <a:p>
            <a:endParaRPr/>
          </a:p>
        </p:txBody>
      </p:sp>
      <p:sp>
        <p:nvSpPr>
          <p:cNvPr id="18" name="object 18"/>
          <p:cNvSpPr txBox="1"/>
          <p:nvPr/>
        </p:nvSpPr>
        <p:spPr>
          <a:xfrm>
            <a:off x="4640470" y="1677981"/>
            <a:ext cx="1101090" cy="359073"/>
          </a:xfrm>
          <a:prstGeom prst="rect">
            <a:avLst/>
          </a:prstGeom>
        </p:spPr>
        <p:txBody>
          <a:bodyPr vert="horz" wrap="square" lIns="0" tIns="0" rIns="0" bIns="0" rtlCol="0">
            <a:spAutoFit/>
          </a:bodyPr>
          <a:lstStyle/>
          <a:p>
            <a:pPr marL="346710" marR="5080" indent="-334645">
              <a:lnSpc>
                <a:spcPts val="1430"/>
              </a:lnSpc>
            </a:pPr>
            <a:r>
              <a:rPr sz="1200" spc="-5" dirty="0">
                <a:latin typeface="Arial"/>
                <a:cs typeface="Arial"/>
              </a:rPr>
              <a:t>Fully-connected  layers</a:t>
            </a:r>
            <a:endParaRPr sz="1200">
              <a:latin typeface="Arial"/>
              <a:cs typeface="Arial"/>
            </a:endParaRPr>
          </a:p>
        </p:txBody>
      </p:sp>
      <p:sp>
        <p:nvSpPr>
          <p:cNvPr id="19" name="object 19"/>
          <p:cNvSpPr/>
          <p:nvPr/>
        </p:nvSpPr>
        <p:spPr>
          <a:xfrm>
            <a:off x="5684191" y="2288468"/>
            <a:ext cx="75565" cy="850053"/>
          </a:xfrm>
          <a:custGeom>
            <a:avLst/>
            <a:gdLst/>
            <a:ahLst/>
            <a:cxnLst/>
            <a:rect l="l" t="t" r="r" b="b"/>
            <a:pathLst>
              <a:path w="75564" h="637539">
                <a:moveTo>
                  <a:pt x="0" y="0"/>
                </a:moveTo>
                <a:lnTo>
                  <a:pt x="75299" y="0"/>
                </a:lnTo>
                <a:lnTo>
                  <a:pt x="75299" y="637236"/>
                </a:lnTo>
                <a:lnTo>
                  <a:pt x="0" y="637236"/>
                </a:lnTo>
                <a:lnTo>
                  <a:pt x="0" y="0"/>
                </a:lnTo>
                <a:close/>
              </a:path>
            </a:pathLst>
          </a:custGeom>
          <a:solidFill>
            <a:srgbClr val="CCCCCC"/>
          </a:solidFill>
        </p:spPr>
        <p:txBody>
          <a:bodyPr wrap="square" lIns="0" tIns="0" rIns="0" bIns="0" rtlCol="0"/>
          <a:lstStyle/>
          <a:p>
            <a:endParaRPr/>
          </a:p>
        </p:txBody>
      </p:sp>
      <p:sp>
        <p:nvSpPr>
          <p:cNvPr id="20" name="object 20"/>
          <p:cNvSpPr/>
          <p:nvPr/>
        </p:nvSpPr>
        <p:spPr>
          <a:xfrm>
            <a:off x="5684191" y="2288468"/>
            <a:ext cx="75565" cy="850053"/>
          </a:xfrm>
          <a:custGeom>
            <a:avLst/>
            <a:gdLst/>
            <a:ahLst/>
            <a:cxnLst/>
            <a:rect l="l" t="t" r="r" b="b"/>
            <a:pathLst>
              <a:path w="75564" h="637539">
                <a:moveTo>
                  <a:pt x="0" y="0"/>
                </a:moveTo>
                <a:lnTo>
                  <a:pt x="75299" y="0"/>
                </a:lnTo>
                <a:lnTo>
                  <a:pt x="75299" y="637236"/>
                </a:lnTo>
                <a:lnTo>
                  <a:pt x="0" y="637236"/>
                </a:lnTo>
                <a:lnTo>
                  <a:pt x="0" y="0"/>
                </a:lnTo>
                <a:close/>
              </a:path>
            </a:pathLst>
          </a:custGeom>
          <a:ln w="9524">
            <a:solidFill>
              <a:srgbClr val="666666"/>
            </a:solidFill>
          </a:ln>
        </p:spPr>
        <p:txBody>
          <a:bodyPr wrap="square" lIns="0" tIns="0" rIns="0" bIns="0" rtlCol="0"/>
          <a:lstStyle/>
          <a:p>
            <a:endParaRPr/>
          </a:p>
        </p:txBody>
      </p:sp>
      <p:sp>
        <p:nvSpPr>
          <p:cNvPr id="21" name="object 21"/>
          <p:cNvSpPr txBox="1"/>
          <p:nvPr/>
        </p:nvSpPr>
        <p:spPr>
          <a:xfrm>
            <a:off x="5244320" y="3130530"/>
            <a:ext cx="897890" cy="184666"/>
          </a:xfrm>
          <a:prstGeom prst="rect">
            <a:avLst/>
          </a:prstGeom>
        </p:spPr>
        <p:txBody>
          <a:bodyPr vert="horz" wrap="square" lIns="0" tIns="0" rIns="0" bIns="0" rtlCol="0">
            <a:spAutoFit/>
          </a:bodyPr>
          <a:lstStyle/>
          <a:p>
            <a:pPr marL="12700">
              <a:lnSpc>
                <a:spcPct val="100000"/>
              </a:lnSpc>
            </a:pPr>
            <a:r>
              <a:rPr sz="1200" spc="-5" dirty="0">
                <a:latin typeface="Arial"/>
                <a:cs typeface="Arial"/>
              </a:rPr>
              <a:t>Class</a:t>
            </a:r>
            <a:r>
              <a:rPr sz="1200" spc="-85" dirty="0">
                <a:latin typeface="Arial"/>
                <a:cs typeface="Arial"/>
              </a:rPr>
              <a:t> </a:t>
            </a:r>
            <a:r>
              <a:rPr sz="1200" dirty="0">
                <a:latin typeface="Arial"/>
                <a:cs typeface="Arial"/>
              </a:rPr>
              <a:t>scores</a:t>
            </a:r>
            <a:endParaRPr sz="1200">
              <a:latin typeface="Arial"/>
              <a:cs typeface="Arial"/>
            </a:endParaRPr>
          </a:p>
        </p:txBody>
      </p:sp>
      <p:sp>
        <p:nvSpPr>
          <p:cNvPr id="22" name="object 22"/>
          <p:cNvSpPr/>
          <p:nvPr/>
        </p:nvSpPr>
        <p:spPr>
          <a:xfrm>
            <a:off x="5421667" y="2671951"/>
            <a:ext cx="116839" cy="0"/>
          </a:xfrm>
          <a:custGeom>
            <a:avLst/>
            <a:gdLst/>
            <a:ahLst/>
            <a:cxnLst/>
            <a:rect l="l" t="t" r="r" b="b"/>
            <a:pathLst>
              <a:path w="116839">
                <a:moveTo>
                  <a:pt x="0" y="0"/>
                </a:moveTo>
                <a:lnTo>
                  <a:pt x="116699" y="0"/>
                </a:lnTo>
              </a:path>
            </a:pathLst>
          </a:custGeom>
          <a:ln w="19049">
            <a:solidFill>
              <a:srgbClr val="666666"/>
            </a:solidFill>
          </a:ln>
        </p:spPr>
        <p:txBody>
          <a:bodyPr wrap="square" lIns="0" tIns="0" rIns="0" bIns="0" rtlCol="0"/>
          <a:lstStyle/>
          <a:p>
            <a:endParaRPr/>
          </a:p>
        </p:txBody>
      </p:sp>
      <p:sp>
        <p:nvSpPr>
          <p:cNvPr id="23" name="object 23"/>
          <p:cNvSpPr/>
          <p:nvPr/>
        </p:nvSpPr>
        <p:spPr>
          <a:xfrm>
            <a:off x="5538366" y="2629996"/>
            <a:ext cx="86995" cy="84667"/>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24" name="object 24"/>
          <p:cNvSpPr/>
          <p:nvPr/>
        </p:nvSpPr>
        <p:spPr>
          <a:xfrm>
            <a:off x="5134592" y="4615359"/>
            <a:ext cx="75565" cy="815340"/>
          </a:xfrm>
          <a:custGeom>
            <a:avLst/>
            <a:gdLst/>
            <a:ahLst/>
            <a:cxnLst/>
            <a:rect l="l" t="t" r="r" b="b"/>
            <a:pathLst>
              <a:path w="75564" h="611504">
                <a:moveTo>
                  <a:pt x="0" y="0"/>
                </a:moveTo>
                <a:lnTo>
                  <a:pt x="75299" y="0"/>
                </a:lnTo>
                <a:lnTo>
                  <a:pt x="75299" y="611348"/>
                </a:lnTo>
                <a:lnTo>
                  <a:pt x="0" y="611348"/>
                </a:lnTo>
                <a:lnTo>
                  <a:pt x="0" y="0"/>
                </a:lnTo>
                <a:close/>
              </a:path>
            </a:pathLst>
          </a:custGeom>
          <a:solidFill>
            <a:srgbClr val="CCCCCC"/>
          </a:solidFill>
        </p:spPr>
        <p:txBody>
          <a:bodyPr wrap="square" lIns="0" tIns="0" rIns="0" bIns="0" rtlCol="0"/>
          <a:lstStyle/>
          <a:p>
            <a:endParaRPr/>
          </a:p>
        </p:txBody>
      </p:sp>
      <p:sp>
        <p:nvSpPr>
          <p:cNvPr id="25" name="object 25"/>
          <p:cNvSpPr/>
          <p:nvPr/>
        </p:nvSpPr>
        <p:spPr>
          <a:xfrm>
            <a:off x="5134592" y="4615359"/>
            <a:ext cx="75565" cy="815340"/>
          </a:xfrm>
          <a:custGeom>
            <a:avLst/>
            <a:gdLst/>
            <a:ahLst/>
            <a:cxnLst/>
            <a:rect l="l" t="t" r="r" b="b"/>
            <a:pathLst>
              <a:path w="75564" h="611504">
                <a:moveTo>
                  <a:pt x="0" y="0"/>
                </a:moveTo>
                <a:lnTo>
                  <a:pt x="75299" y="0"/>
                </a:lnTo>
                <a:lnTo>
                  <a:pt x="75299" y="611348"/>
                </a:lnTo>
                <a:lnTo>
                  <a:pt x="0" y="611348"/>
                </a:lnTo>
                <a:lnTo>
                  <a:pt x="0" y="0"/>
                </a:lnTo>
                <a:close/>
              </a:path>
            </a:pathLst>
          </a:custGeom>
          <a:ln w="9524">
            <a:solidFill>
              <a:srgbClr val="666666"/>
            </a:solidFill>
          </a:ln>
        </p:spPr>
        <p:txBody>
          <a:bodyPr wrap="square" lIns="0" tIns="0" rIns="0" bIns="0" rtlCol="0"/>
          <a:lstStyle/>
          <a:p>
            <a:endParaRPr/>
          </a:p>
        </p:txBody>
      </p:sp>
      <p:sp>
        <p:nvSpPr>
          <p:cNvPr id="26" name="object 26"/>
          <p:cNvSpPr/>
          <p:nvPr/>
        </p:nvSpPr>
        <p:spPr>
          <a:xfrm>
            <a:off x="5311642" y="4755191"/>
            <a:ext cx="75565" cy="515620"/>
          </a:xfrm>
          <a:custGeom>
            <a:avLst/>
            <a:gdLst/>
            <a:ahLst/>
            <a:cxnLst/>
            <a:rect l="l" t="t" r="r" b="b"/>
            <a:pathLst>
              <a:path w="75564" h="386714">
                <a:moveTo>
                  <a:pt x="0" y="0"/>
                </a:moveTo>
                <a:lnTo>
                  <a:pt x="75324" y="0"/>
                </a:lnTo>
                <a:lnTo>
                  <a:pt x="75324" y="386724"/>
                </a:lnTo>
                <a:lnTo>
                  <a:pt x="0" y="386724"/>
                </a:lnTo>
                <a:lnTo>
                  <a:pt x="0" y="0"/>
                </a:lnTo>
                <a:close/>
              </a:path>
            </a:pathLst>
          </a:custGeom>
          <a:solidFill>
            <a:srgbClr val="CCCCCC"/>
          </a:solidFill>
        </p:spPr>
        <p:txBody>
          <a:bodyPr wrap="square" lIns="0" tIns="0" rIns="0" bIns="0" rtlCol="0"/>
          <a:lstStyle/>
          <a:p>
            <a:endParaRPr/>
          </a:p>
        </p:txBody>
      </p:sp>
      <p:sp>
        <p:nvSpPr>
          <p:cNvPr id="27" name="object 27"/>
          <p:cNvSpPr/>
          <p:nvPr/>
        </p:nvSpPr>
        <p:spPr>
          <a:xfrm>
            <a:off x="5311642" y="4755191"/>
            <a:ext cx="75565" cy="515620"/>
          </a:xfrm>
          <a:custGeom>
            <a:avLst/>
            <a:gdLst/>
            <a:ahLst/>
            <a:cxnLst/>
            <a:rect l="l" t="t" r="r" b="b"/>
            <a:pathLst>
              <a:path w="75564" h="386714">
                <a:moveTo>
                  <a:pt x="0" y="0"/>
                </a:moveTo>
                <a:lnTo>
                  <a:pt x="75324" y="0"/>
                </a:lnTo>
                <a:lnTo>
                  <a:pt x="75324" y="386724"/>
                </a:lnTo>
                <a:lnTo>
                  <a:pt x="0" y="386724"/>
                </a:lnTo>
                <a:lnTo>
                  <a:pt x="0" y="0"/>
                </a:lnTo>
                <a:close/>
              </a:path>
            </a:pathLst>
          </a:custGeom>
          <a:ln w="9524">
            <a:solidFill>
              <a:srgbClr val="666666"/>
            </a:solidFill>
          </a:ln>
        </p:spPr>
        <p:txBody>
          <a:bodyPr wrap="square" lIns="0" tIns="0" rIns="0" bIns="0" rtlCol="0"/>
          <a:lstStyle/>
          <a:p>
            <a:endParaRPr/>
          </a:p>
        </p:txBody>
      </p:sp>
      <p:sp>
        <p:nvSpPr>
          <p:cNvPr id="28" name="object 28"/>
          <p:cNvSpPr/>
          <p:nvPr/>
        </p:nvSpPr>
        <p:spPr>
          <a:xfrm>
            <a:off x="5687366" y="4833591"/>
            <a:ext cx="75565" cy="371687"/>
          </a:xfrm>
          <a:custGeom>
            <a:avLst/>
            <a:gdLst/>
            <a:ahLst/>
            <a:cxnLst/>
            <a:rect l="l" t="t" r="r" b="b"/>
            <a:pathLst>
              <a:path w="75564" h="278764">
                <a:moveTo>
                  <a:pt x="0" y="0"/>
                </a:moveTo>
                <a:lnTo>
                  <a:pt x="75299" y="0"/>
                </a:lnTo>
                <a:lnTo>
                  <a:pt x="75299" y="278299"/>
                </a:lnTo>
                <a:lnTo>
                  <a:pt x="0" y="278299"/>
                </a:lnTo>
                <a:lnTo>
                  <a:pt x="0" y="0"/>
                </a:lnTo>
                <a:close/>
              </a:path>
            </a:pathLst>
          </a:custGeom>
          <a:solidFill>
            <a:srgbClr val="CCCCCC"/>
          </a:solidFill>
        </p:spPr>
        <p:txBody>
          <a:bodyPr wrap="square" lIns="0" tIns="0" rIns="0" bIns="0" rtlCol="0"/>
          <a:lstStyle/>
          <a:p>
            <a:endParaRPr/>
          </a:p>
        </p:txBody>
      </p:sp>
      <p:sp>
        <p:nvSpPr>
          <p:cNvPr id="29" name="object 29"/>
          <p:cNvSpPr/>
          <p:nvPr/>
        </p:nvSpPr>
        <p:spPr>
          <a:xfrm>
            <a:off x="5687366" y="4833591"/>
            <a:ext cx="75565" cy="371687"/>
          </a:xfrm>
          <a:custGeom>
            <a:avLst/>
            <a:gdLst/>
            <a:ahLst/>
            <a:cxnLst/>
            <a:rect l="l" t="t" r="r" b="b"/>
            <a:pathLst>
              <a:path w="75564" h="278764">
                <a:moveTo>
                  <a:pt x="0" y="0"/>
                </a:moveTo>
                <a:lnTo>
                  <a:pt x="75299" y="0"/>
                </a:lnTo>
                <a:lnTo>
                  <a:pt x="75299" y="278299"/>
                </a:lnTo>
                <a:lnTo>
                  <a:pt x="0" y="278299"/>
                </a:lnTo>
                <a:lnTo>
                  <a:pt x="0" y="0"/>
                </a:lnTo>
                <a:close/>
              </a:path>
            </a:pathLst>
          </a:custGeom>
          <a:ln w="9524">
            <a:solidFill>
              <a:srgbClr val="666666"/>
            </a:solidFill>
          </a:ln>
        </p:spPr>
        <p:txBody>
          <a:bodyPr wrap="square" lIns="0" tIns="0" rIns="0" bIns="0" rtlCol="0"/>
          <a:lstStyle/>
          <a:p>
            <a:endParaRPr/>
          </a:p>
        </p:txBody>
      </p:sp>
      <p:sp>
        <p:nvSpPr>
          <p:cNvPr id="30" name="object 30"/>
          <p:cNvSpPr txBox="1"/>
          <p:nvPr/>
        </p:nvSpPr>
        <p:spPr>
          <a:xfrm>
            <a:off x="5210621" y="5478756"/>
            <a:ext cx="1118235" cy="184666"/>
          </a:xfrm>
          <a:prstGeom prst="rect">
            <a:avLst/>
          </a:prstGeom>
        </p:spPr>
        <p:txBody>
          <a:bodyPr vert="horz" wrap="square" lIns="0" tIns="0" rIns="0" bIns="0" rtlCol="0">
            <a:spAutoFit/>
          </a:bodyPr>
          <a:lstStyle/>
          <a:p>
            <a:pPr marL="12700">
              <a:lnSpc>
                <a:spcPct val="100000"/>
              </a:lnSpc>
            </a:pPr>
            <a:r>
              <a:rPr sz="1200" spc="-5" dirty="0">
                <a:latin typeface="Arial"/>
                <a:cs typeface="Arial"/>
              </a:rPr>
              <a:t>Box</a:t>
            </a:r>
            <a:r>
              <a:rPr sz="1200" spc="-40" dirty="0">
                <a:latin typeface="Arial"/>
                <a:cs typeface="Arial"/>
              </a:rPr>
              <a:t> </a:t>
            </a:r>
            <a:r>
              <a:rPr sz="1200" spc="-5" dirty="0">
                <a:latin typeface="Arial"/>
                <a:cs typeface="Arial"/>
              </a:rPr>
              <a:t>coordinates</a:t>
            </a:r>
            <a:endParaRPr sz="1200">
              <a:latin typeface="Arial"/>
              <a:cs typeface="Arial"/>
            </a:endParaRPr>
          </a:p>
        </p:txBody>
      </p:sp>
      <p:sp>
        <p:nvSpPr>
          <p:cNvPr id="31" name="object 31"/>
          <p:cNvSpPr/>
          <p:nvPr/>
        </p:nvSpPr>
        <p:spPr>
          <a:xfrm>
            <a:off x="5421667" y="5020189"/>
            <a:ext cx="116839" cy="0"/>
          </a:xfrm>
          <a:custGeom>
            <a:avLst/>
            <a:gdLst/>
            <a:ahLst/>
            <a:cxnLst/>
            <a:rect l="l" t="t" r="r" b="b"/>
            <a:pathLst>
              <a:path w="116839">
                <a:moveTo>
                  <a:pt x="0" y="0"/>
                </a:moveTo>
                <a:lnTo>
                  <a:pt x="116699" y="0"/>
                </a:lnTo>
              </a:path>
            </a:pathLst>
          </a:custGeom>
          <a:ln w="19049">
            <a:solidFill>
              <a:srgbClr val="666666"/>
            </a:solidFill>
          </a:ln>
        </p:spPr>
        <p:txBody>
          <a:bodyPr wrap="square" lIns="0" tIns="0" rIns="0" bIns="0" rtlCol="0"/>
          <a:lstStyle/>
          <a:p>
            <a:endParaRPr/>
          </a:p>
        </p:txBody>
      </p:sp>
      <p:sp>
        <p:nvSpPr>
          <p:cNvPr id="32" name="object 32"/>
          <p:cNvSpPr/>
          <p:nvPr/>
        </p:nvSpPr>
        <p:spPr>
          <a:xfrm>
            <a:off x="5538366" y="4978224"/>
            <a:ext cx="86995" cy="84667"/>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33" name="object 33"/>
          <p:cNvSpPr/>
          <p:nvPr/>
        </p:nvSpPr>
        <p:spPr>
          <a:xfrm>
            <a:off x="5879966" y="5023156"/>
            <a:ext cx="116839" cy="0"/>
          </a:xfrm>
          <a:custGeom>
            <a:avLst/>
            <a:gdLst/>
            <a:ahLst/>
            <a:cxnLst/>
            <a:rect l="l" t="t" r="r" b="b"/>
            <a:pathLst>
              <a:path w="116839">
                <a:moveTo>
                  <a:pt x="0" y="0"/>
                </a:moveTo>
                <a:lnTo>
                  <a:pt x="116699" y="0"/>
                </a:lnTo>
              </a:path>
            </a:pathLst>
          </a:custGeom>
          <a:ln w="19049">
            <a:solidFill>
              <a:srgbClr val="666666"/>
            </a:solidFill>
          </a:ln>
        </p:spPr>
        <p:txBody>
          <a:bodyPr wrap="square" lIns="0" tIns="0" rIns="0" bIns="0" rtlCol="0"/>
          <a:lstStyle/>
          <a:p>
            <a:endParaRPr/>
          </a:p>
        </p:txBody>
      </p:sp>
      <p:sp>
        <p:nvSpPr>
          <p:cNvPr id="34" name="object 34"/>
          <p:cNvSpPr/>
          <p:nvPr/>
        </p:nvSpPr>
        <p:spPr>
          <a:xfrm>
            <a:off x="5996666" y="4981189"/>
            <a:ext cx="86995" cy="84667"/>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35" name="object 35"/>
          <p:cNvSpPr txBox="1"/>
          <p:nvPr/>
        </p:nvSpPr>
        <p:spPr>
          <a:xfrm>
            <a:off x="4640470" y="4027574"/>
            <a:ext cx="2315210" cy="848950"/>
          </a:xfrm>
          <a:prstGeom prst="rect">
            <a:avLst/>
          </a:prstGeom>
        </p:spPr>
        <p:txBody>
          <a:bodyPr vert="horz" wrap="square" lIns="0" tIns="0" rIns="0" bIns="0" rtlCol="0">
            <a:spAutoFit/>
          </a:bodyPr>
          <a:lstStyle/>
          <a:p>
            <a:pPr marL="346710" marR="1219200" indent="-334645">
              <a:lnSpc>
                <a:spcPts val="1420"/>
              </a:lnSpc>
            </a:pPr>
            <a:r>
              <a:rPr sz="1200" spc="-5" dirty="0">
                <a:latin typeface="Arial"/>
                <a:cs typeface="Arial"/>
              </a:rPr>
              <a:t>Fully-connected  layers</a:t>
            </a:r>
            <a:endParaRPr sz="1200">
              <a:latin typeface="Arial"/>
              <a:cs typeface="Arial"/>
            </a:endParaRPr>
          </a:p>
          <a:p>
            <a:pPr>
              <a:lnSpc>
                <a:spcPct val="100000"/>
              </a:lnSpc>
            </a:pPr>
            <a:endParaRPr sz="1200">
              <a:latin typeface="Times New Roman"/>
              <a:cs typeface="Times New Roman"/>
            </a:endParaRPr>
          </a:p>
          <a:p>
            <a:pPr marR="5080" algn="r">
              <a:lnSpc>
                <a:spcPct val="100000"/>
              </a:lnSpc>
              <a:spcBef>
                <a:spcPts val="720"/>
              </a:spcBef>
            </a:pPr>
            <a:r>
              <a:rPr sz="1400" spc="-5" dirty="0">
                <a:latin typeface="Arial"/>
                <a:cs typeface="Arial"/>
              </a:rPr>
              <a:t>L2</a:t>
            </a:r>
            <a:r>
              <a:rPr sz="1400" spc="-80" dirty="0">
                <a:latin typeface="Arial"/>
                <a:cs typeface="Arial"/>
              </a:rPr>
              <a:t> </a:t>
            </a:r>
            <a:r>
              <a:rPr sz="1400" spc="-5" dirty="0">
                <a:latin typeface="Arial"/>
                <a:cs typeface="Arial"/>
              </a:rPr>
              <a:t>loss</a:t>
            </a:r>
            <a:endParaRPr sz="1400">
              <a:latin typeface="Arial"/>
              <a:cs typeface="Arial"/>
            </a:endParaRPr>
          </a:p>
        </p:txBody>
      </p:sp>
      <p:sp>
        <p:nvSpPr>
          <p:cNvPr id="36" name="object 36"/>
          <p:cNvSpPr txBox="1"/>
          <p:nvPr/>
        </p:nvSpPr>
        <p:spPr>
          <a:xfrm>
            <a:off x="5399118" y="6305350"/>
            <a:ext cx="1579880" cy="282129"/>
          </a:xfrm>
          <a:prstGeom prst="rect">
            <a:avLst/>
          </a:prstGeom>
        </p:spPr>
        <p:txBody>
          <a:bodyPr vert="horz" wrap="square" lIns="0" tIns="0" rIns="0" bIns="0" rtlCol="0">
            <a:spAutoFit/>
          </a:bodyPr>
          <a:lstStyle/>
          <a:p>
            <a:pPr marL="12700">
              <a:lnSpc>
                <a:spcPts val="2190"/>
              </a:lnSpc>
            </a:pPr>
            <a:r>
              <a:rPr sz="3000" spc="-7" baseline="1388" dirty="0">
                <a:solidFill>
                  <a:srgbClr val="FFFFFF"/>
                </a:solidFill>
                <a:latin typeface="Arial"/>
                <a:cs typeface="Arial"/>
              </a:rPr>
              <a:t>Lecture 8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15</a:t>
            </a:r>
            <a:endParaRPr sz="2000">
              <a:latin typeface="Arial"/>
              <a:cs typeface="Arial"/>
            </a:endParaRPr>
          </a:p>
        </p:txBody>
      </p:sp>
      <p:sp>
        <p:nvSpPr>
          <p:cNvPr id="37" name="object 37"/>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1 Feb</a:t>
            </a:r>
            <a:r>
              <a:rPr spc="-70" dirty="0"/>
              <a:t> </a:t>
            </a:r>
            <a:r>
              <a:rPr spc="-5" dirty="0"/>
              <a:t>2016</a:t>
            </a:r>
          </a:p>
        </p:txBody>
      </p:sp>
      <p:sp>
        <p:nvSpPr>
          <p:cNvPr id="38" name="object 38"/>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a:lnSpc>
                <a:spcPct val="100000"/>
              </a:lnSpc>
              <a:spcBef>
                <a:spcPts val="400"/>
              </a:spcBef>
              <a:tabLst>
                <a:tab pos="5411470" algn="l"/>
                <a:tab pos="7621270" algn="l"/>
              </a:tabLst>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Simple Recipe for Classification +</a:t>
            </a:r>
            <a:r>
              <a:rPr spc="75" dirty="0"/>
              <a:t> </a:t>
            </a:r>
            <a:r>
              <a:rPr spc="-5" dirty="0"/>
              <a:t>Localization</a:t>
            </a:r>
          </a:p>
        </p:txBody>
      </p:sp>
      <p:sp>
        <p:nvSpPr>
          <p:cNvPr id="5" name="object 5"/>
          <p:cNvSpPr txBox="1"/>
          <p:nvPr/>
        </p:nvSpPr>
        <p:spPr>
          <a:xfrm>
            <a:off x="377651" y="964873"/>
            <a:ext cx="3606165" cy="276999"/>
          </a:xfrm>
          <a:prstGeom prst="rect">
            <a:avLst/>
          </a:prstGeom>
        </p:spPr>
        <p:txBody>
          <a:bodyPr vert="horz" wrap="square" lIns="0" tIns="0" rIns="0" bIns="0" rtlCol="0">
            <a:spAutoFit/>
          </a:bodyPr>
          <a:lstStyle/>
          <a:p>
            <a:pPr marL="12700">
              <a:lnSpc>
                <a:spcPct val="100000"/>
              </a:lnSpc>
            </a:pPr>
            <a:r>
              <a:rPr sz="1800" b="1" spc="-5" dirty="0">
                <a:latin typeface="Arial"/>
                <a:cs typeface="Arial"/>
              </a:rPr>
              <a:t>Step </a:t>
            </a:r>
            <a:r>
              <a:rPr sz="1800" b="1" dirty="0">
                <a:latin typeface="Arial"/>
                <a:cs typeface="Arial"/>
              </a:rPr>
              <a:t>4</a:t>
            </a:r>
            <a:r>
              <a:rPr sz="1800" dirty="0">
                <a:latin typeface="Arial"/>
                <a:cs typeface="Arial"/>
              </a:rPr>
              <a:t>: </a:t>
            </a:r>
            <a:r>
              <a:rPr sz="1800" spc="-5" dirty="0">
                <a:latin typeface="Arial"/>
                <a:cs typeface="Arial"/>
              </a:rPr>
              <a:t>At test time use both</a:t>
            </a:r>
            <a:r>
              <a:rPr sz="1800" spc="5" dirty="0">
                <a:latin typeface="Arial"/>
                <a:cs typeface="Arial"/>
              </a:rPr>
              <a:t> </a:t>
            </a:r>
            <a:r>
              <a:rPr sz="1800" spc="-5" dirty="0">
                <a:latin typeface="Arial"/>
                <a:cs typeface="Arial"/>
              </a:rPr>
              <a:t>heads</a:t>
            </a:r>
            <a:endParaRPr sz="1800">
              <a:latin typeface="Arial"/>
              <a:cs typeface="Arial"/>
            </a:endParaRPr>
          </a:p>
        </p:txBody>
      </p:sp>
      <p:sp>
        <p:nvSpPr>
          <p:cNvPr id="6" name="object 6"/>
          <p:cNvSpPr/>
          <p:nvPr/>
        </p:nvSpPr>
        <p:spPr>
          <a:xfrm>
            <a:off x="213377" y="3784296"/>
            <a:ext cx="1494899" cy="16537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693986" y="2260905"/>
            <a:ext cx="3311090" cy="317606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701182" y="5601237"/>
            <a:ext cx="519430" cy="215444"/>
          </a:xfrm>
          <a:prstGeom prst="rect">
            <a:avLst/>
          </a:prstGeom>
        </p:spPr>
        <p:txBody>
          <a:bodyPr vert="horz" wrap="square" lIns="0" tIns="0" rIns="0" bIns="0" rtlCol="0">
            <a:spAutoFit/>
          </a:bodyPr>
          <a:lstStyle/>
          <a:p>
            <a:pPr marL="12700">
              <a:lnSpc>
                <a:spcPct val="100000"/>
              </a:lnSpc>
            </a:pPr>
            <a:r>
              <a:rPr sz="1400" spc="-5" dirty="0">
                <a:latin typeface="Arial"/>
                <a:cs typeface="Arial"/>
              </a:rPr>
              <a:t>Image</a:t>
            </a:r>
            <a:endParaRPr sz="1400">
              <a:latin typeface="Arial"/>
              <a:cs typeface="Arial"/>
            </a:endParaRPr>
          </a:p>
        </p:txBody>
      </p:sp>
      <p:sp>
        <p:nvSpPr>
          <p:cNvPr id="9" name="object 9"/>
          <p:cNvSpPr txBox="1"/>
          <p:nvPr/>
        </p:nvSpPr>
        <p:spPr>
          <a:xfrm>
            <a:off x="1885503" y="3115063"/>
            <a:ext cx="988694" cy="436017"/>
          </a:xfrm>
          <a:prstGeom prst="rect">
            <a:avLst/>
          </a:prstGeom>
        </p:spPr>
        <p:txBody>
          <a:bodyPr vert="horz" wrap="square" lIns="0" tIns="0" rIns="0" bIns="0" rtlCol="0">
            <a:spAutoFit/>
          </a:bodyPr>
          <a:lstStyle/>
          <a:p>
            <a:pPr marL="36830" marR="5080" indent="-24765">
              <a:lnSpc>
                <a:spcPts val="1650"/>
              </a:lnSpc>
            </a:pPr>
            <a:r>
              <a:rPr sz="1400" spc="-5" dirty="0">
                <a:latin typeface="Arial"/>
                <a:cs typeface="Arial"/>
              </a:rPr>
              <a:t>Convolution  and</a:t>
            </a:r>
            <a:r>
              <a:rPr sz="1400" spc="-60" dirty="0">
                <a:latin typeface="Arial"/>
                <a:cs typeface="Arial"/>
              </a:rPr>
              <a:t> </a:t>
            </a:r>
            <a:r>
              <a:rPr sz="1400" spc="-5" dirty="0">
                <a:latin typeface="Arial"/>
                <a:cs typeface="Arial"/>
              </a:rPr>
              <a:t>Pooling</a:t>
            </a:r>
            <a:endParaRPr sz="1400">
              <a:latin typeface="Arial"/>
              <a:cs typeface="Arial"/>
            </a:endParaRPr>
          </a:p>
        </p:txBody>
      </p:sp>
      <p:sp>
        <p:nvSpPr>
          <p:cNvPr id="10" name="object 10"/>
          <p:cNvSpPr txBox="1"/>
          <p:nvPr/>
        </p:nvSpPr>
        <p:spPr>
          <a:xfrm>
            <a:off x="3024227" y="5215753"/>
            <a:ext cx="974090" cy="436017"/>
          </a:xfrm>
          <a:prstGeom prst="rect">
            <a:avLst/>
          </a:prstGeom>
        </p:spPr>
        <p:txBody>
          <a:bodyPr vert="horz" wrap="square" lIns="0" tIns="0" rIns="0" bIns="0" rtlCol="0">
            <a:spAutoFit/>
          </a:bodyPr>
          <a:lstStyle/>
          <a:p>
            <a:pPr marL="12700" marR="5080" indent="68580">
              <a:lnSpc>
                <a:spcPts val="1650"/>
              </a:lnSpc>
            </a:pPr>
            <a:r>
              <a:rPr sz="1400" spc="-5" dirty="0">
                <a:latin typeface="Arial"/>
                <a:cs typeface="Arial"/>
              </a:rPr>
              <a:t>Final conv  feature</a:t>
            </a:r>
            <a:r>
              <a:rPr sz="1400" spc="-60" dirty="0">
                <a:latin typeface="Arial"/>
                <a:cs typeface="Arial"/>
              </a:rPr>
              <a:t> </a:t>
            </a:r>
            <a:r>
              <a:rPr sz="1400" spc="-5" dirty="0">
                <a:latin typeface="Arial"/>
                <a:cs typeface="Arial"/>
              </a:rPr>
              <a:t>map</a:t>
            </a:r>
            <a:endParaRPr sz="1400">
              <a:latin typeface="Arial"/>
              <a:cs typeface="Arial"/>
            </a:endParaRPr>
          </a:p>
        </p:txBody>
      </p:sp>
      <p:sp>
        <p:nvSpPr>
          <p:cNvPr id="11" name="object 11"/>
          <p:cNvSpPr/>
          <p:nvPr/>
        </p:nvSpPr>
        <p:spPr>
          <a:xfrm>
            <a:off x="5134592" y="2267114"/>
            <a:ext cx="75565" cy="815340"/>
          </a:xfrm>
          <a:custGeom>
            <a:avLst/>
            <a:gdLst/>
            <a:ahLst/>
            <a:cxnLst/>
            <a:rect l="l" t="t" r="r" b="b"/>
            <a:pathLst>
              <a:path w="75564" h="611505">
                <a:moveTo>
                  <a:pt x="0" y="0"/>
                </a:moveTo>
                <a:lnTo>
                  <a:pt x="75299" y="0"/>
                </a:lnTo>
                <a:lnTo>
                  <a:pt x="75299" y="611358"/>
                </a:lnTo>
                <a:lnTo>
                  <a:pt x="0" y="611358"/>
                </a:lnTo>
                <a:lnTo>
                  <a:pt x="0" y="0"/>
                </a:lnTo>
                <a:close/>
              </a:path>
            </a:pathLst>
          </a:custGeom>
          <a:solidFill>
            <a:srgbClr val="CCCCCC"/>
          </a:solidFill>
        </p:spPr>
        <p:txBody>
          <a:bodyPr wrap="square" lIns="0" tIns="0" rIns="0" bIns="0" rtlCol="0"/>
          <a:lstStyle/>
          <a:p>
            <a:endParaRPr/>
          </a:p>
        </p:txBody>
      </p:sp>
      <p:sp>
        <p:nvSpPr>
          <p:cNvPr id="12" name="object 12"/>
          <p:cNvSpPr/>
          <p:nvPr/>
        </p:nvSpPr>
        <p:spPr>
          <a:xfrm>
            <a:off x="5134592" y="2267114"/>
            <a:ext cx="75565" cy="815340"/>
          </a:xfrm>
          <a:custGeom>
            <a:avLst/>
            <a:gdLst/>
            <a:ahLst/>
            <a:cxnLst/>
            <a:rect l="l" t="t" r="r" b="b"/>
            <a:pathLst>
              <a:path w="75564" h="611505">
                <a:moveTo>
                  <a:pt x="0" y="0"/>
                </a:moveTo>
                <a:lnTo>
                  <a:pt x="75299" y="0"/>
                </a:lnTo>
                <a:lnTo>
                  <a:pt x="75299" y="611358"/>
                </a:lnTo>
                <a:lnTo>
                  <a:pt x="0" y="611358"/>
                </a:lnTo>
                <a:lnTo>
                  <a:pt x="0" y="0"/>
                </a:lnTo>
                <a:close/>
              </a:path>
            </a:pathLst>
          </a:custGeom>
          <a:ln w="9524">
            <a:solidFill>
              <a:srgbClr val="666666"/>
            </a:solidFill>
          </a:ln>
        </p:spPr>
        <p:txBody>
          <a:bodyPr wrap="square" lIns="0" tIns="0" rIns="0" bIns="0" rtlCol="0"/>
          <a:lstStyle/>
          <a:p>
            <a:endParaRPr/>
          </a:p>
        </p:txBody>
      </p:sp>
      <p:sp>
        <p:nvSpPr>
          <p:cNvPr id="13" name="object 13"/>
          <p:cNvSpPr/>
          <p:nvPr/>
        </p:nvSpPr>
        <p:spPr>
          <a:xfrm>
            <a:off x="5311642" y="2406979"/>
            <a:ext cx="75565" cy="515620"/>
          </a:xfrm>
          <a:custGeom>
            <a:avLst/>
            <a:gdLst/>
            <a:ahLst/>
            <a:cxnLst/>
            <a:rect l="l" t="t" r="r" b="b"/>
            <a:pathLst>
              <a:path w="75564" h="386714">
                <a:moveTo>
                  <a:pt x="0" y="0"/>
                </a:moveTo>
                <a:lnTo>
                  <a:pt x="75324" y="0"/>
                </a:lnTo>
                <a:lnTo>
                  <a:pt x="75324" y="386711"/>
                </a:lnTo>
                <a:lnTo>
                  <a:pt x="0" y="386711"/>
                </a:lnTo>
                <a:lnTo>
                  <a:pt x="0" y="0"/>
                </a:lnTo>
                <a:close/>
              </a:path>
            </a:pathLst>
          </a:custGeom>
          <a:solidFill>
            <a:srgbClr val="CCCCCC"/>
          </a:solidFill>
        </p:spPr>
        <p:txBody>
          <a:bodyPr wrap="square" lIns="0" tIns="0" rIns="0" bIns="0" rtlCol="0"/>
          <a:lstStyle/>
          <a:p>
            <a:endParaRPr/>
          </a:p>
        </p:txBody>
      </p:sp>
      <p:sp>
        <p:nvSpPr>
          <p:cNvPr id="14" name="object 14"/>
          <p:cNvSpPr/>
          <p:nvPr/>
        </p:nvSpPr>
        <p:spPr>
          <a:xfrm>
            <a:off x="5311642" y="2406979"/>
            <a:ext cx="75565" cy="515620"/>
          </a:xfrm>
          <a:custGeom>
            <a:avLst/>
            <a:gdLst/>
            <a:ahLst/>
            <a:cxnLst/>
            <a:rect l="l" t="t" r="r" b="b"/>
            <a:pathLst>
              <a:path w="75564" h="386714">
                <a:moveTo>
                  <a:pt x="0" y="0"/>
                </a:moveTo>
                <a:lnTo>
                  <a:pt x="75324" y="0"/>
                </a:lnTo>
                <a:lnTo>
                  <a:pt x="75324" y="386711"/>
                </a:lnTo>
                <a:lnTo>
                  <a:pt x="0" y="386711"/>
                </a:lnTo>
                <a:lnTo>
                  <a:pt x="0" y="0"/>
                </a:lnTo>
                <a:close/>
              </a:path>
            </a:pathLst>
          </a:custGeom>
          <a:ln w="9524">
            <a:solidFill>
              <a:srgbClr val="666666"/>
            </a:solidFill>
          </a:ln>
        </p:spPr>
        <p:txBody>
          <a:bodyPr wrap="square" lIns="0" tIns="0" rIns="0" bIns="0" rtlCol="0"/>
          <a:lstStyle/>
          <a:p>
            <a:endParaRPr/>
          </a:p>
        </p:txBody>
      </p:sp>
      <p:sp>
        <p:nvSpPr>
          <p:cNvPr id="15" name="object 15"/>
          <p:cNvSpPr txBox="1"/>
          <p:nvPr/>
        </p:nvSpPr>
        <p:spPr>
          <a:xfrm>
            <a:off x="4640470" y="1677981"/>
            <a:ext cx="1101090" cy="359073"/>
          </a:xfrm>
          <a:prstGeom prst="rect">
            <a:avLst/>
          </a:prstGeom>
        </p:spPr>
        <p:txBody>
          <a:bodyPr vert="horz" wrap="square" lIns="0" tIns="0" rIns="0" bIns="0" rtlCol="0">
            <a:spAutoFit/>
          </a:bodyPr>
          <a:lstStyle/>
          <a:p>
            <a:pPr marL="346710" marR="5080" indent="-334645">
              <a:lnSpc>
                <a:spcPts val="1430"/>
              </a:lnSpc>
            </a:pPr>
            <a:r>
              <a:rPr sz="1200" spc="-5" dirty="0">
                <a:latin typeface="Arial"/>
                <a:cs typeface="Arial"/>
              </a:rPr>
              <a:t>Fully-connected  layers</a:t>
            </a:r>
            <a:endParaRPr sz="1200">
              <a:latin typeface="Arial"/>
              <a:cs typeface="Arial"/>
            </a:endParaRPr>
          </a:p>
        </p:txBody>
      </p:sp>
      <p:sp>
        <p:nvSpPr>
          <p:cNvPr id="16" name="object 16"/>
          <p:cNvSpPr/>
          <p:nvPr/>
        </p:nvSpPr>
        <p:spPr>
          <a:xfrm>
            <a:off x="5684191" y="2288468"/>
            <a:ext cx="75565" cy="850053"/>
          </a:xfrm>
          <a:custGeom>
            <a:avLst/>
            <a:gdLst/>
            <a:ahLst/>
            <a:cxnLst/>
            <a:rect l="l" t="t" r="r" b="b"/>
            <a:pathLst>
              <a:path w="75564" h="637539">
                <a:moveTo>
                  <a:pt x="0" y="0"/>
                </a:moveTo>
                <a:lnTo>
                  <a:pt x="75299" y="0"/>
                </a:lnTo>
                <a:lnTo>
                  <a:pt x="75299" y="637236"/>
                </a:lnTo>
                <a:lnTo>
                  <a:pt x="0" y="637236"/>
                </a:lnTo>
                <a:lnTo>
                  <a:pt x="0" y="0"/>
                </a:lnTo>
                <a:close/>
              </a:path>
            </a:pathLst>
          </a:custGeom>
          <a:solidFill>
            <a:srgbClr val="CCCCCC"/>
          </a:solidFill>
        </p:spPr>
        <p:txBody>
          <a:bodyPr wrap="square" lIns="0" tIns="0" rIns="0" bIns="0" rtlCol="0"/>
          <a:lstStyle/>
          <a:p>
            <a:endParaRPr/>
          </a:p>
        </p:txBody>
      </p:sp>
      <p:sp>
        <p:nvSpPr>
          <p:cNvPr id="17" name="object 17"/>
          <p:cNvSpPr/>
          <p:nvPr/>
        </p:nvSpPr>
        <p:spPr>
          <a:xfrm>
            <a:off x="5684191" y="2288468"/>
            <a:ext cx="75565" cy="850053"/>
          </a:xfrm>
          <a:custGeom>
            <a:avLst/>
            <a:gdLst/>
            <a:ahLst/>
            <a:cxnLst/>
            <a:rect l="l" t="t" r="r" b="b"/>
            <a:pathLst>
              <a:path w="75564" h="637539">
                <a:moveTo>
                  <a:pt x="0" y="0"/>
                </a:moveTo>
                <a:lnTo>
                  <a:pt x="75299" y="0"/>
                </a:lnTo>
                <a:lnTo>
                  <a:pt x="75299" y="637236"/>
                </a:lnTo>
                <a:lnTo>
                  <a:pt x="0" y="637236"/>
                </a:lnTo>
                <a:lnTo>
                  <a:pt x="0" y="0"/>
                </a:lnTo>
                <a:close/>
              </a:path>
            </a:pathLst>
          </a:custGeom>
          <a:ln w="9524">
            <a:solidFill>
              <a:srgbClr val="666666"/>
            </a:solidFill>
          </a:ln>
        </p:spPr>
        <p:txBody>
          <a:bodyPr wrap="square" lIns="0" tIns="0" rIns="0" bIns="0" rtlCol="0"/>
          <a:lstStyle/>
          <a:p>
            <a:endParaRPr/>
          </a:p>
        </p:txBody>
      </p:sp>
      <p:sp>
        <p:nvSpPr>
          <p:cNvPr id="18" name="object 18"/>
          <p:cNvSpPr txBox="1"/>
          <p:nvPr/>
        </p:nvSpPr>
        <p:spPr>
          <a:xfrm>
            <a:off x="5244320" y="3130530"/>
            <a:ext cx="897890" cy="184666"/>
          </a:xfrm>
          <a:prstGeom prst="rect">
            <a:avLst/>
          </a:prstGeom>
        </p:spPr>
        <p:txBody>
          <a:bodyPr vert="horz" wrap="square" lIns="0" tIns="0" rIns="0" bIns="0" rtlCol="0">
            <a:spAutoFit/>
          </a:bodyPr>
          <a:lstStyle/>
          <a:p>
            <a:pPr marL="12700">
              <a:lnSpc>
                <a:spcPct val="100000"/>
              </a:lnSpc>
            </a:pPr>
            <a:r>
              <a:rPr sz="1200" spc="-5" dirty="0">
                <a:latin typeface="Arial"/>
                <a:cs typeface="Arial"/>
              </a:rPr>
              <a:t>Class</a:t>
            </a:r>
            <a:r>
              <a:rPr sz="1200" spc="-85" dirty="0">
                <a:latin typeface="Arial"/>
                <a:cs typeface="Arial"/>
              </a:rPr>
              <a:t> </a:t>
            </a:r>
            <a:r>
              <a:rPr sz="1200" dirty="0">
                <a:latin typeface="Arial"/>
                <a:cs typeface="Arial"/>
              </a:rPr>
              <a:t>scores</a:t>
            </a:r>
            <a:endParaRPr sz="1200">
              <a:latin typeface="Arial"/>
              <a:cs typeface="Arial"/>
            </a:endParaRPr>
          </a:p>
        </p:txBody>
      </p:sp>
      <p:sp>
        <p:nvSpPr>
          <p:cNvPr id="19" name="object 19"/>
          <p:cNvSpPr/>
          <p:nvPr/>
        </p:nvSpPr>
        <p:spPr>
          <a:xfrm>
            <a:off x="5421667" y="2671951"/>
            <a:ext cx="116839" cy="0"/>
          </a:xfrm>
          <a:custGeom>
            <a:avLst/>
            <a:gdLst/>
            <a:ahLst/>
            <a:cxnLst/>
            <a:rect l="l" t="t" r="r" b="b"/>
            <a:pathLst>
              <a:path w="116839">
                <a:moveTo>
                  <a:pt x="0" y="0"/>
                </a:moveTo>
                <a:lnTo>
                  <a:pt x="116699" y="0"/>
                </a:lnTo>
              </a:path>
            </a:pathLst>
          </a:custGeom>
          <a:ln w="19049">
            <a:solidFill>
              <a:srgbClr val="666666"/>
            </a:solidFill>
          </a:ln>
        </p:spPr>
        <p:txBody>
          <a:bodyPr wrap="square" lIns="0" tIns="0" rIns="0" bIns="0" rtlCol="0"/>
          <a:lstStyle/>
          <a:p>
            <a:endParaRPr/>
          </a:p>
        </p:txBody>
      </p:sp>
      <p:sp>
        <p:nvSpPr>
          <p:cNvPr id="20" name="object 20"/>
          <p:cNvSpPr/>
          <p:nvPr/>
        </p:nvSpPr>
        <p:spPr>
          <a:xfrm>
            <a:off x="5538366" y="2629996"/>
            <a:ext cx="86995" cy="84667"/>
          </a:xfrm>
          <a:custGeom>
            <a:avLst/>
            <a:gdLst/>
            <a:ahLst/>
            <a:cxnLst/>
            <a:rect l="l" t="t" r="r" b="b"/>
            <a:pathLst>
              <a:path w="86995" h="63500">
                <a:moveTo>
                  <a:pt x="0" y="62932"/>
                </a:moveTo>
                <a:lnTo>
                  <a:pt x="86449" y="31467"/>
                </a:lnTo>
                <a:lnTo>
                  <a:pt x="0" y="0"/>
                </a:lnTo>
                <a:lnTo>
                  <a:pt x="0" y="62932"/>
                </a:lnTo>
                <a:close/>
              </a:path>
            </a:pathLst>
          </a:custGeom>
          <a:ln w="19049">
            <a:solidFill>
              <a:srgbClr val="666666"/>
            </a:solidFill>
          </a:ln>
        </p:spPr>
        <p:txBody>
          <a:bodyPr wrap="square" lIns="0" tIns="0" rIns="0" bIns="0" rtlCol="0"/>
          <a:lstStyle/>
          <a:p>
            <a:endParaRPr/>
          </a:p>
        </p:txBody>
      </p:sp>
      <p:sp>
        <p:nvSpPr>
          <p:cNvPr id="21" name="object 21"/>
          <p:cNvSpPr/>
          <p:nvPr/>
        </p:nvSpPr>
        <p:spPr>
          <a:xfrm>
            <a:off x="5134592" y="4615359"/>
            <a:ext cx="75565" cy="815340"/>
          </a:xfrm>
          <a:custGeom>
            <a:avLst/>
            <a:gdLst/>
            <a:ahLst/>
            <a:cxnLst/>
            <a:rect l="l" t="t" r="r" b="b"/>
            <a:pathLst>
              <a:path w="75564" h="611504">
                <a:moveTo>
                  <a:pt x="0" y="0"/>
                </a:moveTo>
                <a:lnTo>
                  <a:pt x="75299" y="0"/>
                </a:lnTo>
                <a:lnTo>
                  <a:pt x="75299" y="611348"/>
                </a:lnTo>
                <a:lnTo>
                  <a:pt x="0" y="611348"/>
                </a:lnTo>
                <a:lnTo>
                  <a:pt x="0" y="0"/>
                </a:lnTo>
                <a:close/>
              </a:path>
            </a:pathLst>
          </a:custGeom>
          <a:solidFill>
            <a:srgbClr val="CCCCCC"/>
          </a:solidFill>
        </p:spPr>
        <p:txBody>
          <a:bodyPr wrap="square" lIns="0" tIns="0" rIns="0" bIns="0" rtlCol="0"/>
          <a:lstStyle/>
          <a:p>
            <a:endParaRPr/>
          </a:p>
        </p:txBody>
      </p:sp>
      <p:sp>
        <p:nvSpPr>
          <p:cNvPr id="22" name="object 22"/>
          <p:cNvSpPr/>
          <p:nvPr/>
        </p:nvSpPr>
        <p:spPr>
          <a:xfrm>
            <a:off x="5134592" y="4615359"/>
            <a:ext cx="75565" cy="815340"/>
          </a:xfrm>
          <a:custGeom>
            <a:avLst/>
            <a:gdLst/>
            <a:ahLst/>
            <a:cxnLst/>
            <a:rect l="l" t="t" r="r" b="b"/>
            <a:pathLst>
              <a:path w="75564" h="611504">
                <a:moveTo>
                  <a:pt x="0" y="0"/>
                </a:moveTo>
                <a:lnTo>
                  <a:pt x="75299" y="0"/>
                </a:lnTo>
                <a:lnTo>
                  <a:pt x="75299" y="611348"/>
                </a:lnTo>
                <a:lnTo>
                  <a:pt x="0" y="611348"/>
                </a:lnTo>
                <a:lnTo>
                  <a:pt x="0" y="0"/>
                </a:lnTo>
                <a:close/>
              </a:path>
            </a:pathLst>
          </a:custGeom>
          <a:ln w="9524">
            <a:solidFill>
              <a:srgbClr val="666666"/>
            </a:solidFill>
          </a:ln>
        </p:spPr>
        <p:txBody>
          <a:bodyPr wrap="square" lIns="0" tIns="0" rIns="0" bIns="0" rtlCol="0"/>
          <a:lstStyle/>
          <a:p>
            <a:endParaRPr/>
          </a:p>
        </p:txBody>
      </p:sp>
      <p:sp>
        <p:nvSpPr>
          <p:cNvPr id="23" name="object 23"/>
          <p:cNvSpPr/>
          <p:nvPr/>
        </p:nvSpPr>
        <p:spPr>
          <a:xfrm>
            <a:off x="5311642" y="4755191"/>
            <a:ext cx="75565" cy="515620"/>
          </a:xfrm>
          <a:custGeom>
            <a:avLst/>
            <a:gdLst/>
            <a:ahLst/>
            <a:cxnLst/>
            <a:rect l="l" t="t" r="r" b="b"/>
            <a:pathLst>
              <a:path w="75564" h="386714">
                <a:moveTo>
                  <a:pt x="0" y="0"/>
                </a:moveTo>
                <a:lnTo>
                  <a:pt x="75324" y="0"/>
                </a:lnTo>
                <a:lnTo>
                  <a:pt x="75324" y="386724"/>
                </a:lnTo>
                <a:lnTo>
                  <a:pt x="0" y="386724"/>
                </a:lnTo>
                <a:lnTo>
                  <a:pt x="0" y="0"/>
                </a:lnTo>
                <a:close/>
              </a:path>
            </a:pathLst>
          </a:custGeom>
          <a:solidFill>
            <a:srgbClr val="CCCCCC"/>
          </a:solidFill>
        </p:spPr>
        <p:txBody>
          <a:bodyPr wrap="square" lIns="0" tIns="0" rIns="0" bIns="0" rtlCol="0"/>
          <a:lstStyle/>
          <a:p>
            <a:endParaRPr/>
          </a:p>
        </p:txBody>
      </p:sp>
      <p:sp>
        <p:nvSpPr>
          <p:cNvPr id="24" name="object 24"/>
          <p:cNvSpPr/>
          <p:nvPr/>
        </p:nvSpPr>
        <p:spPr>
          <a:xfrm>
            <a:off x="5311642" y="4755191"/>
            <a:ext cx="75565" cy="515620"/>
          </a:xfrm>
          <a:custGeom>
            <a:avLst/>
            <a:gdLst/>
            <a:ahLst/>
            <a:cxnLst/>
            <a:rect l="l" t="t" r="r" b="b"/>
            <a:pathLst>
              <a:path w="75564" h="386714">
                <a:moveTo>
                  <a:pt x="0" y="0"/>
                </a:moveTo>
                <a:lnTo>
                  <a:pt x="75324" y="0"/>
                </a:lnTo>
                <a:lnTo>
                  <a:pt x="75324" y="386724"/>
                </a:lnTo>
                <a:lnTo>
                  <a:pt x="0" y="386724"/>
                </a:lnTo>
                <a:lnTo>
                  <a:pt x="0" y="0"/>
                </a:lnTo>
                <a:close/>
              </a:path>
            </a:pathLst>
          </a:custGeom>
          <a:ln w="9524">
            <a:solidFill>
              <a:srgbClr val="666666"/>
            </a:solidFill>
          </a:ln>
        </p:spPr>
        <p:txBody>
          <a:bodyPr wrap="square" lIns="0" tIns="0" rIns="0" bIns="0" rtlCol="0"/>
          <a:lstStyle/>
          <a:p>
            <a:endParaRPr/>
          </a:p>
        </p:txBody>
      </p:sp>
      <p:sp>
        <p:nvSpPr>
          <p:cNvPr id="25" name="object 25"/>
          <p:cNvSpPr txBox="1"/>
          <p:nvPr/>
        </p:nvSpPr>
        <p:spPr>
          <a:xfrm>
            <a:off x="4640470" y="4027573"/>
            <a:ext cx="1101090" cy="359073"/>
          </a:xfrm>
          <a:prstGeom prst="rect">
            <a:avLst/>
          </a:prstGeom>
        </p:spPr>
        <p:txBody>
          <a:bodyPr vert="horz" wrap="square" lIns="0" tIns="0" rIns="0" bIns="0" rtlCol="0">
            <a:spAutoFit/>
          </a:bodyPr>
          <a:lstStyle/>
          <a:p>
            <a:pPr marL="346710" marR="5080" indent="-334645">
              <a:lnSpc>
                <a:spcPts val="1420"/>
              </a:lnSpc>
            </a:pPr>
            <a:r>
              <a:rPr sz="1200" spc="-5" dirty="0">
                <a:latin typeface="Arial"/>
                <a:cs typeface="Arial"/>
              </a:rPr>
              <a:t>Fully-connected  layers</a:t>
            </a:r>
            <a:endParaRPr sz="1200">
              <a:latin typeface="Arial"/>
              <a:cs typeface="Arial"/>
            </a:endParaRPr>
          </a:p>
        </p:txBody>
      </p:sp>
      <p:sp>
        <p:nvSpPr>
          <p:cNvPr id="26" name="object 26"/>
          <p:cNvSpPr/>
          <p:nvPr/>
        </p:nvSpPr>
        <p:spPr>
          <a:xfrm>
            <a:off x="5687366" y="4833591"/>
            <a:ext cx="75565" cy="371687"/>
          </a:xfrm>
          <a:custGeom>
            <a:avLst/>
            <a:gdLst/>
            <a:ahLst/>
            <a:cxnLst/>
            <a:rect l="l" t="t" r="r" b="b"/>
            <a:pathLst>
              <a:path w="75564" h="278764">
                <a:moveTo>
                  <a:pt x="0" y="0"/>
                </a:moveTo>
                <a:lnTo>
                  <a:pt x="75299" y="0"/>
                </a:lnTo>
                <a:lnTo>
                  <a:pt x="75299" y="278299"/>
                </a:lnTo>
                <a:lnTo>
                  <a:pt x="0" y="278299"/>
                </a:lnTo>
                <a:lnTo>
                  <a:pt x="0" y="0"/>
                </a:lnTo>
                <a:close/>
              </a:path>
            </a:pathLst>
          </a:custGeom>
          <a:solidFill>
            <a:srgbClr val="CCCCCC"/>
          </a:solidFill>
        </p:spPr>
        <p:txBody>
          <a:bodyPr wrap="square" lIns="0" tIns="0" rIns="0" bIns="0" rtlCol="0"/>
          <a:lstStyle/>
          <a:p>
            <a:endParaRPr/>
          </a:p>
        </p:txBody>
      </p:sp>
      <p:sp>
        <p:nvSpPr>
          <p:cNvPr id="27" name="object 27"/>
          <p:cNvSpPr/>
          <p:nvPr/>
        </p:nvSpPr>
        <p:spPr>
          <a:xfrm>
            <a:off x="5687366" y="4833591"/>
            <a:ext cx="75565" cy="371687"/>
          </a:xfrm>
          <a:custGeom>
            <a:avLst/>
            <a:gdLst/>
            <a:ahLst/>
            <a:cxnLst/>
            <a:rect l="l" t="t" r="r" b="b"/>
            <a:pathLst>
              <a:path w="75564" h="278764">
                <a:moveTo>
                  <a:pt x="0" y="0"/>
                </a:moveTo>
                <a:lnTo>
                  <a:pt x="75299" y="0"/>
                </a:lnTo>
                <a:lnTo>
                  <a:pt x="75299" y="278299"/>
                </a:lnTo>
                <a:lnTo>
                  <a:pt x="0" y="278299"/>
                </a:lnTo>
                <a:lnTo>
                  <a:pt x="0" y="0"/>
                </a:lnTo>
                <a:close/>
              </a:path>
            </a:pathLst>
          </a:custGeom>
          <a:ln w="9524">
            <a:solidFill>
              <a:srgbClr val="666666"/>
            </a:solidFill>
          </a:ln>
        </p:spPr>
        <p:txBody>
          <a:bodyPr wrap="square" lIns="0" tIns="0" rIns="0" bIns="0" rtlCol="0"/>
          <a:lstStyle/>
          <a:p>
            <a:endParaRPr/>
          </a:p>
        </p:txBody>
      </p:sp>
      <p:sp>
        <p:nvSpPr>
          <p:cNvPr id="28" name="object 28"/>
          <p:cNvSpPr txBox="1"/>
          <p:nvPr/>
        </p:nvSpPr>
        <p:spPr>
          <a:xfrm>
            <a:off x="5210621" y="5478756"/>
            <a:ext cx="1118235" cy="184666"/>
          </a:xfrm>
          <a:prstGeom prst="rect">
            <a:avLst/>
          </a:prstGeom>
        </p:spPr>
        <p:txBody>
          <a:bodyPr vert="horz" wrap="square" lIns="0" tIns="0" rIns="0" bIns="0" rtlCol="0">
            <a:spAutoFit/>
          </a:bodyPr>
          <a:lstStyle/>
          <a:p>
            <a:pPr marL="12700">
              <a:lnSpc>
                <a:spcPct val="100000"/>
              </a:lnSpc>
            </a:pPr>
            <a:r>
              <a:rPr sz="1200" spc="-5" dirty="0">
                <a:latin typeface="Arial"/>
                <a:cs typeface="Arial"/>
              </a:rPr>
              <a:t>Box</a:t>
            </a:r>
            <a:r>
              <a:rPr sz="1200" spc="-40" dirty="0">
                <a:latin typeface="Arial"/>
                <a:cs typeface="Arial"/>
              </a:rPr>
              <a:t> </a:t>
            </a:r>
            <a:r>
              <a:rPr sz="1200" spc="-5" dirty="0">
                <a:latin typeface="Arial"/>
                <a:cs typeface="Arial"/>
              </a:rPr>
              <a:t>coordinates</a:t>
            </a:r>
            <a:endParaRPr sz="1200">
              <a:latin typeface="Arial"/>
              <a:cs typeface="Arial"/>
            </a:endParaRPr>
          </a:p>
        </p:txBody>
      </p:sp>
      <p:sp>
        <p:nvSpPr>
          <p:cNvPr id="29" name="object 29"/>
          <p:cNvSpPr/>
          <p:nvPr/>
        </p:nvSpPr>
        <p:spPr>
          <a:xfrm>
            <a:off x="5421667" y="5020189"/>
            <a:ext cx="116839" cy="0"/>
          </a:xfrm>
          <a:custGeom>
            <a:avLst/>
            <a:gdLst/>
            <a:ahLst/>
            <a:cxnLst/>
            <a:rect l="l" t="t" r="r" b="b"/>
            <a:pathLst>
              <a:path w="116839">
                <a:moveTo>
                  <a:pt x="0" y="0"/>
                </a:moveTo>
                <a:lnTo>
                  <a:pt x="116699" y="0"/>
                </a:lnTo>
              </a:path>
            </a:pathLst>
          </a:custGeom>
          <a:ln w="19049">
            <a:solidFill>
              <a:srgbClr val="666666"/>
            </a:solidFill>
          </a:ln>
        </p:spPr>
        <p:txBody>
          <a:bodyPr wrap="square" lIns="0" tIns="0" rIns="0" bIns="0" rtlCol="0"/>
          <a:lstStyle/>
          <a:p>
            <a:endParaRPr/>
          </a:p>
        </p:txBody>
      </p:sp>
      <p:sp>
        <p:nvSpPr>
          <p:cNvPr id="30" name="object 30"/>
          <p:cNvSpPr/>
          <p:nvPr/>
        </p:nvSpPr>
        <p:spPr>
          <a:xfrm>
            <a:off x="5538366" y="4978224"/>
            <a:ext cx="86995" cy="84667"/>
          </a:xfrm>
          <a:custGeom>
            <a:avLst/>
            <a:gdLst/>
            <a:ahLst/>
            <a:cxnLst/>
            <a:rect l="l" t="t" r="r" b="b"/>
            <a:pathLst>
              <a:path w="86995" h="63500">
                <a:moveTo>
                  <a:pt x="0" y="62924"/>
                </a:moveTo>
                <a:lnTo>
                  <a:pt x="86449" y="31474"/>
                </a:lnTo>
                <a:lnTo>
                  <a:pt x="0" y="0"/>
                </a:lnTo>
                <a:lnTo>
                  <a:pt x="0" y="62924"/>
                </a:lnTo>
                <a:close/>
              </a:path>
            </a:pathLst>
          </a:custGeom>
          <a:ln w="19049">
            <a:solidFill>
              <a:srgbClr val="666666"/>
            </a:solidFill>
          </a:ln>
        </p:spPr>
        <p:txBody>
          <a:bodyPr wrap="square" lIns="0" tIns="0" rIns="0" bIns="0" rtlCol="0"/>
          <a:lstStyle/>
          <a:p>
            <a:endParaRPr/>
          </a:p>
        </p:txBody>
      </p:sp>
      <p:sp>
        <p:nvSpPr>
          <p:cNvPr id="31" name="object 31"/>
          <p:cNvSpPr txBox="1"/>
          <p:nvPr/>
        </p:nvSpPr>
        <p:spPr>
          <a:xfrm>
            <a:off x="5399118" y="6305350"/>
            <a:ext cx="1579880" cy="282129"/>
          </a:xfrm>
          <a:prstGeom prst="rect">
            <a:avLst/>
          </a:prstGeom>
        </p:spPr>
        <p:txBody>
          <a:bodyPr vert="horz" wrap="square" lIns="0" tIns="0" rIns="0" bIns="0" rtlCol="0">
            <a:spAutoFit/>
          </a:bodyPr>
          <a:lstStyle/>
          <a:p>
            <a:pPr marL="12700">
              <a:lnSpc>
                <a:spcPts val="2190"/>
              </a:lnSpc>
            </a:pPr>
            <a:r>
              <a:rPr sz="3000" spc="-7" baseline="1388" dirty="0">
                <a:solidFill>
                  <a:srgbClr val="FFFFFF"/>
                </a:solidFill>
                <a:latin typeface="Arial"/>
                <a:cs typeface="Arial"/>
              </a:rPr>
              <a:t>Lecture 8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16</a:t>
            </a:r>
            <a:endParaRPr sz="2000">
              <a:latin typeface="Arial"/>
              <a:cs typeface="Arial"/>
            </a:endParaRPr>
          </a:p>
        </p:txBody>
      </p:sp>
      <p:sp>
        <p:nvSpPr>
          <p:cNvPr id="32" name="object 32"/>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pPr>
            <a:r>
              <a:rPr spc="-5" dirty="0"/>
              <a:t>1 Feb</a:t>
            </a:r>
            <a:r>
              <a:rPr spc="-70" dirty="0"/>
              <a:t> </a:t>
            </a:r>
            <a:r>
              <a:rPr spc="-5" dirty="0"/>
              <a:t>2016</a:t>
            </a:r>
          </a:p>
        </p:txBody>
      </p:sp>
      <p:sp>
        <p:nvSpPr>
          <p:cNvPr id="33" name="object 33"/>
          <p:cNvSpPr txBox="1">
            <a:spLocks noGrp="1"/>
          </p:cNvSpPr>
          <p:nvPr>
            <p:ph type="dt" sz="half" idx="6"/>
          </p:nvPr>
        </p:nvSpPr>
        <p:spPr>
          <a:prstGeom prst="rect">
            <a:avLst/>
          </a:prstGeom>
        </p:spPr>
        <p:txBody>
          <a:bodyPr vert="horz" wrap="square" lIns="0" tIns="0" rIns="0" bIns="0" rtlCol="0">
            <a:spAutoFit/>
          </a:bodyPr>
          <a:lstStyle/>
          <a:p>
            <a:pPr marL="12700">
              <a:lnSpc>
                <a:spcPts val="1920"/>
              </a:lnSpc>
            </a:pPr>
            <a:r>
              <a:rPr spc="-5" dirty="0"/>
              <a:t>Fei-Fei Li &amp; Andrej Karpathy &amp; Justin</a:t>
            </a:r>
            <a:r>
              <a:rPr spc="65" dirty="0"/>
              <a:t> </a:t>
            </a:r>
            <a:r>
              <a:rPr spc="-5" dirty="0"/>
              <a:t>Johnson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Idea #2: Sliding</a:t>
            </a:r>
            <a:r>
              <a:rPr spc="-25" dirty="0"/>
              <a:t> </a:t>
            </a:r>
            <a:r>
              <a:rPr spc="-5" dirty="0"/>
              <a:t>Window</a:t>
            </a:r>
          </a:p>
        </p:txBody>
      </p:sp>
      <p:sp>
        <p:nvSpPr>
          <p:cNvPr id="6" name="object 6"/>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22</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
        <p:nvSpPr>
          <p:cNvPr id="5" name="object 5"/>
          <p:cNvSpPr txBox="1"/>
          <p:nvPr/>
        </p:nvSpPr>
        <p:spPr>
          <a:xfrm>
            <a:off x="2498138" y="1316563"/>
            <a:ext cx="3448050" cy="2844368"/>
          </a:xfrm>
          <a:prstGeom prst="rect">
            <a:avLst/>
          </a:prstGeom>
        </p:spPr>
        <p:txBody>
          <a:bodyPr vert="horz" wrap="square" lIns="0" tIns="0" rIns="0" bIns="0" rtlCol="0">
            <a:spAutoFit/>
          </a:bodyPr>
          <a:lstStyle/>
          <a:p>
            <a:pPr marL="348615" marR="5080" lvl="0" indent="-335915" algn="l" defTabSz="914400" rtl="0" eaLnBrk="1" fontAlgn="base" latinLnBrk="0" hangingPunct="1">
              <a:lnSpc>
                <a:spcPts val="1650"/>
              </a:lnSpc>
              <a:spcBef>
                <a:spcPct val="0"/>
              </a:spcBef>
              <a:spcAft>
                <a:spcPct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Run classification + regression network  at multiple locations on a high-  resolution</a:t>
            </a:r>
            <a:r>
              <a:rPr kumimoji="0" sz="1400" b="0" i="0" u="none" strike="noStrike" kern="1200" cap="none" spc="-3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image</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ct val="0"/>
              </a:spcBef>
              <a:spcAft>
                <a:spcPct val="0"/>
              </a:spcAft>
              <a:buClrTx/>
              <a:buSzTx/>
              <a:buFont typeface="Arial"/>
              <a:buChar char="●"/>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base" latinLnBrk="0" hangingPunct="1">
              <a:lnSpc>
                <a:spcPct val="100000"/>
              </a:lnSpc>
              <a:spcBef>
                <a:spcPts val="20"/>
              </a:spcBef>
              <a:spcAft>
                <a:spcPct val="0"/>
              </a:spcAft>
              <a:buClrTx/>
              <a:buSzTx/>
              <a:buFont typeface="Arial"/>
              <a:buChar char="●"/>
              <a:tabLst/>
              <a:defRPr/>
            </a:pPr>
            <a:endParaRPr kumimoji="0" sz="1450" b="0" i="0" u="none" strike="noStrike" kern="1200" cap="none" spc="0" normalizeH="0" baseline="0" noProof="0">
              <a:ln>
                <a:noFill/>
              </a:ln>
              <a:solidFill>
                <a:prstClr val="black"/>
              </a:solidFill>
              <a:effectLst/>
              <a:uLnTx/>
              <a:uFillTx/>
              <a:latin typeface="Times New Roman"/>
              <a:ea typeface="+mn-ea"/>
              <a:cs typeface="Times New Roman"/>
            </a:endParaRPr>
          </a:p>
          <a:p>
            <a:pPr marL="348615" marR="365125" lvl="0" indent="-335915" algn="l" defTabSz="914400" rtl="0" eaLnBrk="1" fontAlgn="base" latinLnBrk="0" hangingPunct="1">
              <a:lnSpc>
                <a:spcPts val="1650"/>
              </a:lnSpc>
              <a:spcBef>
                <a:spcPct val="0"/>
              </a:spcBef>
              <a:spcAft>
                <a:spcPct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Convert fully-connected layers into  convolutional layers for efficient  computation</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ct val="0"/>
              </a:spcBef>
              <a:spcAft>
                <a:spcPct val="0"/>
              </a:spcAft>
              <a:buClrTx/>
              <a:buSzTx/>
              <a:buFont typeface="Arial"/>
              <a:buChar char="●"/>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base" latinLnBrk="0" hangingPunct="1">
              <a:lnSpc>
                <a:spcPct val="100000"/>
              </a:lnSpc>
              <a:spcBef>
                <a:spcPct val="0"/>
              </a:spcBef>
              <a:spcAft>
                <a:spcPct val="0"/>
              </a:spcAft>
              <a:buClrTx/>
              <a:buSzTx/>
              <a:buFont typeface="Arial"/>
              <a:buChar char="●"/>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348615" marR="0" lvl="0" indent="-335915" algn="l" defTabSz="914400" rtl="0" eaLnBrk="1" fontAlgn="base" latinLnBrk="0" hangingPunct="1">
              <a:lnSpc>
                <a:spcPts val="1664"/>
              </a:lnSpc>
              <a:spcBef>
                <a:spcPct val="0"/>
              </a:spcBef>
              <a:spcAft>
                <a:spcPct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Combine classifier</a:t>
            </a:r>
            <a:r>
              <a:rPr kumimoji="0" sz="1400" b="0" i="0" u="none" strike="noStrike" kern="1200" cap="none" spc="-1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and</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78740" lvl="0" indent="0" algn="l" defTabSz="914400" rtl="0" eaLnBrk="1" fontAlgn="base" latinLnBrk="0" hangingPunct="1">
              <a:lnSpc>
                <a:spcPts val="1650"/>
              </a:lnSpc>
              <a:spcBef>
                <a:spcPts val="65"/>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regressor predictions </a:t>
            </a:r>
            <a:r>
              <a:rPr kumimoji="0" sz="1400" b="0" i="0" u="none" strike="noStrike" kern="1200" cap="none" spc="0" normalizeH="0" baseline="0" noProof="0" dirty="0">
                <a:ln>
                  <a:noFill/>
                </a:ln>
                <a:solidFill>
                  <a:prstClr val="black"/>
                </a:solidFill>
                <a:effectLst/>
                <a:uLnTx/>
                <a:uFillTx/>
                <a:latin typeface="Arial"/>
                <a:ea typeface="+mn-ea"/>
                <a:cs typeface="Arial"/>
              </a:rPr>
              <a:t>across </a:t>
            </a:r>
            <a:r>
              <a:rPr kumimoji="0" sz="1400" b="0" i="0" u="none" strike="noStrike" kern="1200" cap="none" spc="-5" normalizeH="0" baseline="0" noProof="0" dirty="0">
                <a:ln>
                  <a:noFill/>
                </a:ln>
                <a:solidFill>
                  <a:prstClr val="black"/>
                </a:solidFill>
                <a:effectLst/>
                <a:uLnTx/>
                <a:uFillTx/>
                <a:latin typeface="Arial"/>
                <a:ea typeface="+mn-ea"/>
                <a:cs typeface="Arial"/>
              </a:rPr>
              <a:t>all scales  for final</a:t>
            </a:r>
            <a:r>
              <a:rPr kumimoji="0" sz="1400" b="0" i="0" u="none" strike="noStrike" kern="1200" cap="none" spc="-2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prediction</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Sliding Window:</a:t>
            </a:r>
            <a:r>
              <a:rPr spc="-20" dirty="0"/>
              <a:t> </a:t>
            </a:r>
            <a:r>
              <a:rPr spc="-5" dirty="0"/>
              <a:t>Overfeat</a:t>
            </a:r>
          </a:p>
        </p:txBody>
      </p:sp>
      <p:sp>
        <p:nvSpPr>
          <p:cNvPr id="5" name="object 5"/>
          <p:cNvSpPr/>
          <p:nvPr/>
        </p:nvSpPr>
        <p:spPr>
          <a:xfrm>
            <a:off x="660376" y="2543664"/>
            <a:ext cx="1342497" cy="1653725"/>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6" name="object 6"/>
          <p:cNvSpPr txBox="1"/>
          <p:nvPr/>
        </p:nvSpPr>
        <p:spPr>
          <a:xfrm>
            <a:off x="785430" y="4411238"/>
            <a:ext cx="1092200" cy="436017"/>
          </a:xfrm>
          <a:prstGeom prst="rect">
            <a:avLst/>
          </a:prstGeom>
        </p:spPr>
        <p:txBody>
          <a:bodyPr vert="horz" wrap="square" lIns="0" tIns="0" rIns="0" bIns="0" rtlCol="0">
            <a:spAutoFit/>
          </a:bodyPr>
          <a:lstStyle/>
          <a:p>
            <a:pPr marL="0" marR="0" lvl="0" indent="0" algn="ctr" defTabSz="914400" rtl="0" eaLnBrk="1" fontAlgn="base" latinLnBrk="0" hangingPunct="1">
              <a:lnSpc>
                <a:spcPts val="1664"/>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Image:</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ctr" defTabSz="914400" rtl="0" eaLnBrk="1" fontAlgn="base" latinLnBrk="0" hangingPunct="1">
              <a:lnSpc>
                <a:spcPts val="1664"/>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221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221</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p:nvPr/>
        </p:nvSpPr>
        <p:spPr>
          <a:xfrm>
            <a:off x="2236548" y="2669929"/>
            <a:ext cx="718185" cy="1401233"/>
          </a:xfrm>
          <a:custGeom>
            <a:avLst/>
            <a:gdLst/>
            <a:ahLst/>
            <a:cxnLst/>
            <a:rect l="l" t="t" r="r" b="b"/>
            <a:pathLst>
              <a:path w="718185" h="1050925">
                <a:moveTo>
                  <a:pt x="0" y="0"/>
                </a:moveTo>
                <a:lnTo>
                  <a:pt x="717898" y="179474"/>
                </a:lnTo>
                <a:lnTo>
                  <a:pt x="717898" y="871423"/>
                </a:lnTo>
                <a:lnTo>
                  <a:pt x="0" y="1050897"/>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txBox="1"/>
          <p:nvPr/>
        </p:nvSpPr>
        <p:spPr>
          <a:xfrm>
            <a:off x="2113554" y="1956881"/>
            <a:ext cx="964565" cy="436017"/>
          </a:xfrm>
          <a:prstGeom prst="rect">
            <a:avLst/>
          </a:prstGeom>
        </p:spPr>
        <p:txBody>
          <a:bodyPr vert="horz" wrap="square" lIns="0" tIns="0" rIns="0" bIns="0" rtlCol="0">
            <a:spAutoFit/>
          </a:bodyPr>
          <a:lstStyle/>
          <a:p>
            <a:pPr marL="0" marR="0" lvl="0" indent="0" algn="ctr" defTabSz="914400" rtl="0" eaLnBrk="1" fontAlgn="base" latinLnBrk="0" hangingPunct="1">
              <a:lnSpc>
                <a:spcPts val="1664"/>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Convolution</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ctr" defTabSz="914400" rtl="0" eaLnBrk="1" fontAlgn="base" latinLnBrk="0" hangingPunct="1">
              <a:lnSpc>
                <a:spcPts val="1664"/>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a:t>
            </a:r>
            <a:r>
              <a:rPr kumimoji="0" sz="1400" b="0" i="0" u="none" strike="noStrike" kern="1200" cap="none" spc="-7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pooling</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p:nvPr/>
        </p:nvSpPr>
        <p:spPr>
          <a:xfrm>
            <a:off x="3188118" y="3297794"/>
            <a:ext cx="765810" cy="393700"/>
          </a:xfrm>
          <a:custGeom>
            <a:avLst/>
            <a:gdLst/>
            <a:ahLst/>
            <a:cxnLst/>
            <a:rect l="l" t="t" r="r" b="b"/>
            <a:pathLst>
              <a:path w="765810" h="295275">
                <a:moveTo>
                  <a:pt x="0" y="0"/>
                </a:moveTo>
                <a:lnTo>
                  <a:pt x="765298" y="0"/>
                </a:lnTo>
                <a:lnTo>
                  <a:pt x="765298" y="295199"/>
                </a:lnTo>
                <a:lnTo>
                  <a:pt x="0" y="295199"/>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object 10"/>
          <p:cNvSpPr/>
          <p:nvPr/>
        </p:nvSpPr>
        <p:spPr>
          <a:xfrm>
            <a:off x="3188121" y="3166595"/>
            <a:ext cx="864235" cy="524933"/>
          </a:xfrm>
          <a:custGeom>
            <a:avLst/>
            <a:gdLst/>
            <a:ahLst/>
            <a:cxnLst/>
            <a:rect l="l" t="t" r="r" b="b"/>
            <a:pathLst>
              <a:path w="864235" h="393700">
                <a:moveTo>
                  <a:pt x="0" y="98399"/>
                </a:moveTo>
                <a:lnTo>
                  <a:pt x="98399" y="0"/>
                </a:lnTo>
                <a:lnTo>
                  <a:pt x="863698" y="0"/>
                </a:lnTo>
                <a:lnTo>
                  <a:pt x="863698" y="295199"/>
                </a:lnTo>
                <a:lnTo>
                  <a:pt x="765298" y="393599"/>
                </a:lnTo>
                <a:lnTo>
                  <a:pt x="0" y="393599"/>
                </a:lnTo>
                <a:lnTo>
                  <a:pt x="0" y="98399"/>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object 11"/>
          <p:cNvSpPr/>
          <p:nvPr/>
        </p:nvSpPr>
        <p:spPr>
          <a:xfrm>
            <a:off x="3188121" y="3166596"/>
            <a:ext cx="864235" cy="131233"/>
          </a:xfrm>
          <a:custGeom>
            <a:avLst/>
            <a:gdLst/>
            <a:ahLst/>
            <a:cxnLst/>
            <a:rect l="l" t="t" r="r" b="b"/>
            <a:pathLst>
              <a:path w="864235" h="98425">
                <a:moveTo>
                  <a:pt x="0" y="98399"/>
                </a:moveTo>
                <a:lnTo>
                  <a:pt x="765298" y="98399"/>
                </a:lnTo>
                <a:lnTo>
                  <a:pt x="863698" y="0"/>
                </a:lnTo>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2" name="object 12"/>
          <p:cNvSpPr/>
          <p:nvPr/>
        </p:nvSpPr>
        <p:spPr>
          <a:xfrm>
            <a:off x="3953417" y="3297794"/>
            <a:ext cx="0" cy="393700"/>
          </a:xfrm>
          <a:custGeom>
            <a:avLst/>
            <a:gdLst/>
            <a:ahLst/>
            <a:cxnLst/>
            <a:rect l="l" t="t" r="r" b="b"/>
            <a:pathLst>
              <a:path h="295275">
                <a:moveTo>
                  <a:pt x="0" y="0"/>
                </a:moveTo>
                <a:lnTo>
                  <a:pt x="0" y="295199"/>
                </a:lnTo>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object 13"/>
          <p:cNvSpPr txBox="1"/>
          <p:nvPr/>
        </p:nvSpPr>
        <p:spPr>
          <a:xfrm>
            <a:off x="3078850" y="4101089"/>
            <a:ext cx="1082675" cy="436017"/>
          </a:xfrm>
          <a:prstGeom prst="rect">
            <a:avLst/>
          </a:prstGeom>
        </p:spPr>
        <p:txBody>
          <a:bodyPr vert="horz" wrap="square" lIns="0" tIns="0" rIns="0" bIns="0" rtlCol="0">
            <a:spAutoFit/>
          </a:bodyPr>
          <a:lstStyle/>
          <a:p>
            <a:pPr marL="56515" marR="5080" lvl="0" indent="-4445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Feature</a:t>
            </a:r>
            <a:r>
              <a:rPr kumimoji="0" sz="1400" b="0" i="0" u="none" strike="noStrike" kern="1200" cap="none" spc="-5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map:  1024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5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5</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p:nvPr/>
        </p:nvSpPr>
        <p:spPr>
          <a:xfrm>
            <a:off x="5096464" y="1305364"/>
            <a:ext cx="106680" cy="1654387"/>
          </a:xfrm>
          <a:custGeom>
            <a:avLst/>
            <a:gdLst/>
            <a:ahLst/>
            <a:cxnLst/>
            <a:rect l="l" t="t" r="r" b="b"/>
            <a:pathLst>
              <a:path w="106679" h="1240789">
                <a:moveTo>
                  <a:pt x="0" y="0"/>
                </a:moveTo>
                <a:lnTo>
                  <a:pt x="106499" y="0"/>
                </a:lnTo>
                <a:lnTo>
                  <a:pt x="106499" y="1240197"/>
                </a:lnTo>
                <a:lnTo>
                  <a:pt x="0" y="1240197"/>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p:nvPr/>
        </p:nvSpPr>
        <p:spPr>
          <a:xfrm>
            <a:off x="5096464" y="1305364"/>
            <a:ext cx="106680" cy="1654387"/>
          </a:xfrm>
          <a:custGeom>
            <a:avLst/>
            <a:gdLst/>
            <a:ahLst/>
            <a:cxnLst/>
            <a:rect l="l" t="t" r="r" b="b"/>
            <a:pathLst>
              <a:path w="106679" h="1240789">
                <a:moveTo>
                  <a:pt x="0" y="0"/>
                </a:moveTo>
                <a:lnTo>
                  <a:pt x="106499" y="0"/>
                </a:lnTo>
                <a:lnTo>
                  <a:pt x="106499" y="1240197"/>
                </a:lnTo>
                <a:lnTo>
                  <a:pt x="0" y="1240197"/>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6" name="object 16"/>
          <p:cNvSpPr/>
          <p:nvPr/>
        </p:nvSpPr>
        <p:spPr>
          <a:xfrm>
            <a:off x="6003663" y="1305364"/>
            <a:ext cx="106680" cy="1654387"/>
          </a:xfrm>
          <a:custGeom>
            <a:avLst/>
            <a:gdLst/>
            <a:ahLst/>
            <a:cxnLst/>
            <a:rect l="l" t="t" r="r" b="b"/>
            <a:pathLst>
              <a:path w="106679" h="1240789">
                <a:moveTo>
                  <a:pt x="0" y="0"/>
                </a:moveTo>
                <a:lnTo>
                  <a:pt x="106499" y="0"/>
                </a:lnTo>
                <a:lnTo>
                  <a:pt x="106499" y="1240197"/>
                </a:lnTo>
                <a:lnTo>
                  <a:pt x="0" y="1240197"/>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7" name="object 17"/>
          <p:cNvSpPr/>
          <p:nvPr/>
        </p:nvSpPr>
        <p:spPr>
          <a:xfrm>
            <a:off x="6003663" y="1305364"/>
            <a:ext cx="106680" cy="1654387"/>
          </a:xfrm>
          <a:custGeom>
            <a:avLst/>
            <a:gdLst/>
            <a:ahLst/>
            <a:cxnLst/>
            <a:rect l="l" t="t" r="r" b="b"/>
            <a:pathLst>
              <a:path w="106679" h="1240789">
                <a:moveTo>
                  <a:pt x="0" y="0"/>
                </a:moveTo>
                <a:lnTo>
                  <a:pt x="106499" y="0"/>
                </a:lnTo>
                <a:lnTo>
                  <a:pt x="106499" y="1240197"/>
                </a:lnTo>
                <a:lnTo>
                  <a:pt x="0" y="1240197"/>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8" name="object 18"/>
          <p:cNvSpPr/>
          <p:nvPr/>
        </p:nvSpPr>
        <p:spPr>
          <a:xfrm>
            <a:off x="6971710" y="1531364"/>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9" name="object 19"/>
          <p:cNvSpPr/>
          <p:nvPr/>
        </p:nvSpPr>
        <p:spPr>
          <a:xfrm>
            <a:off x="6971710" y="1531364"/>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 name="object 20"/>
          <p:cNvSpPr/>
          <p:nvPr/>
        </p:nvSpPr>
        <p:spPr>
          <a:xfrm>
            <a:off x="5096464" y="3707525"/>
            <a:ext cx="106680" cy="1654387"/>
          </a:xfrm>
          <a:custGeom>
            <a:avLst/>
            <a:gdLst/>
            <a:ahLst/>
            <a:cxnLst/>
            <a:rect l="l" t="t" r="r" b="b"/>
            <a:pathLst>
              <a:path w="106679" h="1240789">
                <a:moveTo>
                  <a:pt x="0" y="0"/>
                </a:moveTo>
                <a:lnTo>
                  <a:pt x="106499" y="0"/>
                </a:lnTo>
                <a:lnTo>
                  <a:pt x="106499" y="1240197"/>
                </a:lnTo>
                <a:lnTo>
                  <a:pt x="0" y="1240197"/>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 name="object 21"/>
          <p:cNvSpPr/>
          <p:nvPr/>
        </p:nvSpPr>
        <p:spPr>
          <a:xfrm>
            <a:off x="5096464" y="3707525"/>
            <a:ext cx="106680" cy="1654387"/>
          </a:xfrm>
          <a:custGeom>
            <a:avLst/>
            <a:gdLst/>
            <a:ahLst/>
            <a:cxnLst/>
            <a:rect l="l" t="t" r="r" b="b"/>
            <a:pathLst>
              <a:path w="106679" h="1240789">
                <a:moveTo>
                  <a:pt x="0" y="0"/>
                </a:moveTo>
                <a:lnTo>
                  <a:pt x="106499" y="0"/>
                </a:lnTo>
                <a:lnTo>
                  <a:pt x="106499" y="1240197"/>
                </a:lnTo>
                <a:lnTo>
                  <a:pt x="0" y="1240197"/>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2" name="object 22"/>
          <p:cNvSpPr/>
          <p:nvPr/>
        </p:nvSpPr>
        <p:spPr>
          <a:xfrm>
            <a:off x="6003663" y="4043526"/>
            <a:ext cx="106680" cy="840740"/>
          </a:xfrm>
          <a:custGeom>
            <a:avLst/>
            <a:gdLst/>
            <a:ahLst/>
            <a:cxnLst/>
            <a:rect l="l" t="t" r="r" b="b"/>
            <a:pathLst>
              <a:path w="106679" h="630554">
                <a:moveTo>
                  <a:pt x="0" y="0"/>
                </a:moveTo>
                <a:lnTo>
                  <a:pt x="106499" y="0"/>
                </a:lnTo>
                <a:lnTo>
                  <a:pt x="106499" y="630298"/>
                </a:lnTo>
                <a:lnTo>
                  <a:pt x="0" y="6302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 name="object 23"/>
          <p:cNvSpPr/>
          <p:nvPr/>
        </p:nvSpPr>
        <p:spPr>
          <a:xfrm>
            <a:off x="6003663" y="4043526"/>
            <a:ext cx="106680" cy="840740"/>
          </a:xfrm>
          <a:custGeom>
            <a:avLst/>
            <a:gdLst/>
            <a:ahLst/>
            <a:cxnLst/>
            <a:rect l="l" t="t" r="r" b="b"/>
            <a:pathLst>
              <a:path w="106679" h="630554">
                <a:moveTo>
                  <a:pt x="0" y="0"/>
                </a:moveTo>
                <a:lnTo>
                  <a:pt x="106499" y="0"/>
                </a:lnTo>
                <a:lnTo>
                  <a:pt x="106499" y="630298"/>
                </a:lnTo>
                <a:lnTo>
                  <a:pt x="0" y="6302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4" name="object 24"/>
          <p:cNvSpPr txBox="1"/>
          <p:nvPr/>
        </p:nvSpPr>
        <p:spPr>
          <a:xfrm>
            <a:off x="4924010" y="5601543"/>
            <a:ext cx="42100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4096</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5" name="object 25"/>
          <p:cNvSpPr txBox="1"/>
          <p:nvPr/>
        </p:nvSpPr>
        <p:spPr>
          <a:xfrm>
            <a:off x="5837760" y="5499943"/>
            <a:ext cx="42100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1024</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txBox="1"/>
          <p:nvPr/>
        </p:nvSpPr>
        <p:spPr>
          <a:xfrm>
            <a:off x="6776447" y="5394149"/>
            <a:ext cx="707390" cy="436017"/>
          </a:xfrm>
          <a:prstGeom prst="rect">
            <a:avLst/>
          </a:prstGeom>
        </p:spPr>
        <p:txBody>
          <a:bodyPr vert="horz" wrap="square" lIns="0" tIns="0" rIns="0" bIns="0" rtlCol="0">
            <a:spAutoFit/>
          </a:bodyPr>
          <a:lstStyle/>
          <a:p>
            <a:pPr marL="12700" marR="5080" lvl="0" indent="6921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Boxes:  1000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4</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7" name="object 27"/>
          <p:cNvSpPr txBox="1"/>
          <p:nvPr/>
        </p:nvSpPr>
        <p:spPr>
          <a:xfrm>
            <a:off x="4939364" y="816715"/>
            <a:ext cx="42100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4096</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8" name="object 28"/>
          <p:cNvSpPr txBox="1"/>
          <p:nvPr/>
        </p:nvSpPr>
        <p:spPr>
          <a:xfrm>
            <a:off x="5846561" y="816715"/>
            <a:ext cx="42100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4096</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9" name="object 29"/>
          <p:cNvSpPr txBox="1"/>
          <p:nvPr/>
        </p:nvSpPr>
        <p:spPr>
          <a:xfrm>
            <a:off x="6555225" y="728663"/>
            <a:ext cx="1092200" cy="436017"/>
          </a:xfrm>
          <a:prstGeom prst="rect">
            <a:avLst/>
          </a:prstGeom>
        </p:spPr>
        <p:txBody>
          <a:bodyPr vert="horz" wrap="square" lIns="0" tIns="0" rIns="0" bIns="0" rtlCol="0">
            <a:spAutoFit/>
          </a:bodyPr>
          <a:lstStyle/>
          <a:p>
            <a:pPr marL="347980" marR="5080" lvl="0" indent="-33591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Class</a:t>
            </a:r>
            <a:r>
              <a:rPr kumimoji="0" sz="1400" b="0" i="0" u="none" strike="noStrike" kern="1200" cap="none" spc="-5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scores:  1000</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30" name="object 30"/>
          <p:cNvSpPr/>
          <p:nvPr/>
        </p:nvSpPr>
        <p:spPr>
          <a:xfrm>
            <a:off x="4204694" y="2259961"/>
            <a:ext cx="654685" cy="1039707"/>
          </a:xfrm>
          <a:custGeom>
            <a:avLst/>
            <a:gdLst/>
            <a:ahLst/>
            <a:cxnLst/>
            <a:rect l="l" t="t" r="r" b="b"/>
            <a:pathLst>
              <a:path w="654685" h="779780">
                <a:moveTo>
                  <a:pt x="0" y="779773"/>
                </a:moveTo>
                <a:lnTo>
                  <a:pt x="654473"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1" name="object 31"/>
          <p:cNvSpPr/>
          <p:nvPr/>
        </p:nvSpPr>
        <p:spPr>
          <a:xfrm>
            <a:off x="4823015" y="2127527"/>
            <a:ext cx="120014" cy="173567"/>
          </a:xfrm>
          <a:custGeom>
            <a:avLst/>
            <a:gdLst/>
            <a:ahLst/>
            <a:cxnLst/>
            <a:rect l="l" t="t" r="r" b="b"/>
            <a:pathLst>
              <a:path w="120014" h="130175">
                <a:moveTo>
                  <a:pt x="72299" y="129669"/>
                </a:moveTo>
                <a:lnTo>
                  <a:pt x="119524" y="0"/>
                </a:lnTo>
                <a:lnTo>
                  <a:pt x="0" y="68984"/>
                </a:lnTo>
                <a:lnTo>
                  <a:pt x="72299" y="12966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2" name="object 32"/>
          <p:cNvSpPr/>
          <p:nvPr/>
        </p:nvSpPr>
        <p:spPr>
          <a:xfrm>
            <a:off x="4191391" y="3494727"/>
            <a:ext cx="654050" cy="1023620"/>
          </a:xfrm>
          <a:custGeom>
            <a:avLst/>
            <a:gdLst/>
            <a:ahLst/>
            <a:cxnLst/>
            <a:rect l="l" t="t" r="r" b="b"/>
            <a:pathLst>
              <a:path w="654050" h="767714">
                <a:moveTo>
                  <a:pt x="0" y="0"/>
                </a:moveTo>
                <a:lnTo>
                  <a:pt x="653523" y="767373"/>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3" name="object 33"/>
          <p:cNvSpPr/>
          <p:nvPr/>
        </p:nvSpPr>
        <p:spPr>
          <a:xfrm>
            <a:off x="4808990" y="4477093"/>
            <a:ext cx="120014" cy="172719"/>
          </a:xfrm>
          <a:custGeom>
            <a:avLst/>
            <a:gdLst/>
            <a:ahLst/>
            <a:cxnLst/>
            <a:rect l="l" t="t" r="r" b="b"/>
            <a:pathLst>
              <a:path w="120014" h="129539">
                <a:moveTo>
                  <a:pt x="0" y="61199"/>
                </a:moveTo>
                <a:lnTo>
                  <a:pt x="120024" y="129324"/>
                </a:lnTo>
                <a:lnTo>
                  <a:pt x="71874" y="0"/>
                </a:lnTo>
                <a:lnTo>
                  <a:pt x="0" y="611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4" name="object 34"/>
          <p:cNvSpPr/>
          <p:nvPr/>
        </p:nvSpPr>
        <p:spPr>
          <a:xfrm>
            <a:off x="5337217" y="2121561"/>
            <a:ext cx="361315" cy="0"/>
          </a:xfrm>
          <a:custGeom>
            <a:avLst/>
            <a:gdLst/>
            <a:ahLst/>
            <a:cxnLst/>
            <a:rect l="l" t="t" r="r" b="b"/>
            <a:pathLst>
              <a:path w="361314">
                <a:moveTo>
                  <a:pt x="0" y="0"/>
                </a:moveTo>
                <a:lnTo>
                  <a:pt x="3607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5" name="object 35"/>
          <p:cNvSpPr/>
          <p:nvPr/>
        </p:nvSpPr>
        <p:spPr>
          <a:xfrm>
            <a:off x="5697966" y="2058634"/>
            <a:ext cx="130175" cy="126153"/>
          </a:xfrm>
          <a:custGeom>
            <a:avLst/>
            <a:gdLst/>
            <a:ahLst/>
            <a:cxnLst/>
            <a:rect l="l" t="t" r="r" b="b"/>
            <a:pathLst>
              <a:path w="130175" h="94614">
                <a:moveTo>
                  <a:pt x="0" y="94394"/>
                </a:moveTo>
                <a:lnTo>
                  <a:pt x="129674" y="47197"/>
                </a:lnTo>
                <a:lnTo>
                  <a:pt x="0" y="0"/>
                </a:lnTo>
                <a:lnTo>
                  <a:pt x="0" y="94394"/>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6" name="object 36"/>
          <p:cNvSpPr/>
          <p:nvPr/>
        </p:nvSpPr>
        <p:spPr>
          <a:xfrm>
            <a:off x="6320890" y="2084795"/>
            <a:ext cx="361315" cy="0"/>
          </a:xfrm>
          <a:custGeom>
            <a:avLst/>
            <a:gdLst/>
            <a:ahLst/>
            <a:cxnLst/>
            <a:rect l="l" t="t" r="r" b="b"/>
            <a:pathLst>
              <a:path w="361315">
                <a:moveTo>
                  <a:pt x="0" y="0"/>
                </a:moveTo>
                <a:lnTo>
                  <a:pt x="3607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7" name="object 37"/>
          <p:cNvSpPr/>
          <p:nvPr/>
        </p:nvSpPr>
        <p:spPr>
          <a:xfrm>
            <a:off x="6681639" y="2021868"/>
            <a:ext cx="130175" cy="126153"/>
          </a:xfrm>
          <a:custGeom>
            <a:avLst/>
            <a:gdLst/>
            <a:ahLst/>
            <a:cxnLst/>
            <a:rect l="l" t="t" r="r" b="b"/>
            <a:pathLst>
              <a:path w="130175" h="94615">
                <a:moveTo>
                  <a:pt x="0" y="94394"/>
                </a:moveTo>
                <a:lnTo>
                  <a:pt x="129674" y="47197"/>
                </a:lnTo>
                <a:lnTo>
                  <a:pt x="0" y="0"/>
                </a:lnTo>
                <a:lnTo>
                  <a:pt x="0" y="94394"/>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8" name="object 38"/>
          <p:cNvSpPr/>
          <p:nvPr/>
        </p:nvSpPr>
        <p:spPr>
          <a:xfrm>
            <a:off x="5367642" y="4480257"/>
            <a:ext cx="361315" cy="0"/>
          </a:xfrm>
          <a:custGeom>
            <a:avLst/>
            <a:gdLst/>
            <a:ahLst/>
            <a:cxnLst/>
            <a:rect l="l" t="t" r="r" b="b"/>
            <a:pathLst>
              <a:path w="361314">
                <a:moveTo>
                  <a:pt x="0" y="0"/>
                </a:moveTo>
                <a:lnTo>
                  <a:pt x="3607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9" name="object 39"/>
          <p:cNvSpPr/>
          <p:nvPr/>
        </p:nvSpPr>
        <p:spPr>
          <a:xfrm>
            <a:off x="5728391" y="44173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 name="object 40"/>
          <p:cNvSpPr/>
          <p:nvPr/>
        </p:nvSpPr>
        <p:spPr>
          <a:xfrm>
            <a:off x="6277115" y="4480257"/>
            <a:ext cx="361315" cy="0"/>
          </a:xfrm>
          <a:custGeom>
            <a:avLst/>
            <a:gdLst/>
            <a:ahLst/>
            <a:cxnLst/>
            <a:rect l="l" t="t" r="r" b="b"/>
            <a:pathLst>
              <a:path w="361315">
                <a:moveTo>
                  <a:pt x="0" y="0"/>
                </a:moveTo>
                <a:lnTo>
                  <a:pt x="3607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1" name="object 41"/>
          <p:cNvSpPr/>
          <p:nvPr/>
        </p:nvSpPr>
        <p:spPr>
          <a:xfrm>
            <a:off x="6637862" y="44173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2" name="object 42"/>
          <p:cNvSpPr txBox="1"/>
          <p:nvPr/>
        </p:nvSpPr>
        <p:spPr>
          <a:xfrm>
            <a:off x="7769310" y="1848597"/>
            <a:ext cx="677545" cy="436017"/>
          </a:xfrm>
          <a:prstGeom prst="rect">
            <a:avLst/>
          </a:prstGeom>
        </p:spPr>
        <p:txBody>
          <a:bodyPr vert="horz" wrap="square" lIns="0" tIns="0" rIns="0" bIns="0" rtlCol="0">
            <a:spAutoFit/>
          </a:bodyPr>
          <a:lstStyle/>
          <a:p>
            <a:pPr marL="180340" marR="5080" lvl="0" indent="-16827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Softmax  loss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43" name="object 43"/>
          <p:cNvSpPr txBox="1"/>
          <p:nvPr/>
        </p:nvSpPr>
        <p:spPr>
          <a:xfrm>
            <a:off x="7761969" y="4301621"/>
            <a:ext cx="806450" cy="436017"/>
          </a:xfrm>
          <a:prstGeom prst="rect">
            <a:avLst/>
          </a:prstGeom>
        </p:spPr>
        <p:txBody>
          <a:bodyPr vert="horz" wrap="square" lIns="0" tIns="0" rIns="0" bIns="0" rtlCol="0">
            <a:spAutoFit/>
          </a:bodyPr>
          <a:lstStyle/>
          <a:p>
            <a:pPr marL="244475" marR="5080" lvl="0" indent="-23241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Euclidean  loss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44" name="object 44"/>
          <p:cNvSpPr/>
          <p:nvPr/>
        </p:nvSpPr>
        <p:spPr>
          <a:xfrm>
            <a:off x="6976263" y="3877560"/>
            <a:ext cx="307975" cy="1202267"/>
          </a:xfrm>
          <a:custGeom>
            <a:avLst/>
            <a:gdLst/>
            <a:ahLst/>
            <a:cxnLst/>
            <a:rect l="l" t="t" r="r" b="b"/>
            <a:pathLst>
              <a:path w="307975" h="901700">
                <a:moveTo>
                  <a:pt x="0" y="0"/>
                </a:moveTo>
                <a:lnTo>
                  <a:pt x="307499" y="0"/>
                </a:lnTo>
                <a:lnTo>
                  <a:pt x="307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5" name="object 45"/>
          <p:cNvSpPr/>
          <p:nvPr/>
        </p:nvSpPr>
        <p:spPr>
          <a:xfrm>
            <a:off x="6976263" y="3877560"/>
            <a:ext cx="307975" cy="1202267"/>
          </a:xfrm>
          <a:custGeom>
            <a:avLst/>
            <a:gdLst/>
            <a:ahLst/>
            <a:cxnLst/>
            <a:rect l="l" t="t" r="r" b="b"/>
            <a:pathLst>
              <a:path w="307975" h="901700">
                <a:moveTo>
                  <a:pt x="0" y="0"/>
                </a:moveTo>
                <a:lnTo>
                  <a:pt x="307499" y="0"/>
                </a:lnTo>
                <a:lnTo>
                  <a:pt x="307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54" name="object 54"/>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23</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55" name="object 55"/>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56" name="object 56"/>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
        <p:nvSpPr>
          <p:cNvPr id="47" name="object 47"/>
          <p:cNvSpPr txBox="1"/>
          <p:nvPr/>
        </p:nvSpPr>
        <p:spPr>
          <a:xfrm>
            <a:off x="4562704" y="3689536"/>
            <a:ext cx="26225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FC</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48" name="object 48"/>
          <p:cNvSpPr txBox="1"/>
          <p:nvPr/>
        </p:nvSpPr>
        <p:spPr>
          <a:xfrm>
            <a:off x="5472178" y="4035610"/>
            <a:ext cx="26225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FC</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49" name="object 49"/>
          <p:cNvSpPr txBox="1"/>
          <p:nvPr/>
        </p:nvSpPr>
        <p:spPr>
          <a:xfrm>
            <a:off x="6412075" y="4068541"/>
            <a:ext cx="26225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FC</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50" name="object 50"/>
          <p:cNvSpPr txBox="1"/>
          <p:nvPr/>
        </p:nvSpPr>
        <p:spPr>
          <a:xfrm>
            <a:off x="5448023" y="1636179"/>
            <a:ext cx="26225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FC</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51" name="object 51"/>
          <p:cNvSpPr txBox="1"/>
          <p:nvPr/>
        </p:nvSpPr>
        <p:spPr>
          <a:xfrm>
            <a:off x="6409798" y="1636179"/>
            <a:ext cx="26225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FC</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52" name="object 52"/>
          <p:cNvSpPr txBox="1"/>
          <p:nvPr/>
        </p:nvSpPr>
        <p:spPr>
          <a:xfrm>
            <a:off x="4562704" y="2774744"/>
            <a:ext cx="26225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FC</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p:nvPr/>
        </p:nvSpPr>
        <p:spPr>
          <a:xfrm>
            <a:off x="660151" y="2537129"/>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Sliding Window:</a:t>
            </a:r>
            <a:r>
              <a:rPr spc="-20" dirty="0"/>
              <a:t> </a:t>
            </a:r>
            <a:r>
              <a:rPr spc="-5" dirty="0"/>
              <a:t>Overfeat</a:t>
            </a:r>
          </a:p>
        </p:txBody>
      </p:sp>
      <p:sp>
        <p:nvSpPr>
          <p:cNvPr id="6" name="object 6"/>
          <p:cNvSpPr txBox="1"/>
          <p:nvPr/>
        </p:nvSpPr>
        <p:spPr>
          <a:xfrm>
            <a:off x="751030" y="4424785"/>
            <a:ext cx="1161415" cy="436017"/>
          </a:xfrm>
          <a:prstGeom prst="rect">
            <a:avLst/>
          </a:prstGeom>
        </p:spPr>
        <p:txBody>
          <a:bodyPr vert="horz" wrap="square" lIns="0" tIns="0" rIns="0" bIns="0" rtlCol="0">
            <a:spAutoFit/>
          </a:bodyPr>
          <a:lstStyle/>
          <a:p>
            <a:pPr marL="46990" marR="5080" lvl="0" indent="-349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Network</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input: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221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221</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p:nvPr/>
        </p:nvSpPr>
        <p:spPr>
          <a:xfrm>
            <a:off x="3141993" y="2257730"/>
            <a:ext cx="1796046" cy="2212428"/>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txBox="1"/>
          <p:nvPr/>
        </p:nvSpPr>
        <p:spPr>
          <a:xfrm>
            <a:off x="3479117" y="4681185"/>
            <a:ext cx="1122045" cy="436017"/>
          </a:xfrm>
          <a:prstGeom prst="rect">
            <a:avLst/>
          </a:prstGeom>
        </p:spPr>
        <p:txBody>
          <a:bodyPr vert="horz" wrap="square" lIns="0" tIns="0" rIns="0" bIns="0" rtlCol="0">
            <a:spAutoFit/>
          </a:bodyPr>
          <a:lstStyle/>
          <a:p>
            <a:pPr marL="27305" marR="5080" lvl="0" indent="-1524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Larger</a:t>
            </a:r>
            <a:r>
              <a:rPr kumimoji="0" sz="1400" b="0" i="0" u="none" strike="noStrike" kern="1200" cap="none" spc="-5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image: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257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257</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24</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p:nvPr/>
        </p:nvSpPr>
        <p:spPr>
          <a:xfrm>
            <a:off x="660151" y="2537129"/>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5" name="object 5"/>
          <p:cNvSpPr txBox="1">
            <a:spLocks noGrp="1"/>
          </p:cNvSpPr>
          <p:nvPr>
            <p:ph type="title"/>
          </p:nvPr>
        </p:nvSpPr>
        <p:spPr>
          <a:xfrm>
            <a:off x="193899" y="187246"/>
            <a:ext cx="8756200" cy="1477328"/>
          </a:xfrm>
          <a:prstGeom prst="rect">
            <a:avLst/>
          </a:prstGeom>
        </p:spPr>
        <p:txBody>
          <a:bodyPr vert="horz" wrap="square" lIns="0" tIns="0" rIns="0" bIns="0" rtlCol="0">
            <a:spAutoFit/>
          </a:bodyPr>
          <a:lstStyle/>
          <a:p>
            <a:pPr marL="12700">
              <a:lnSpc>
                <a:spcPct val="100000"/>
              </a:lnSpc>
            </a:pPr>
            <a:r>
              <a:rPr sz="2400" spc="-5" dirty="0"/>
              <a:t>Sliding Window</a:t>
            </a:r>
            <a:r>
              <a:rPr sz="2400" spc="-5"/>
              <a:t>:</a:t>
            </a:r>
            <a:r>
              <a:rPr sz="2400" spc="-20"/>
              <a:t> </a:t>
            </a:r>
            <a:r>
              <a:rPr sz="2400" spc="-5"/>
              <a:t>Overfeat</a:t>
            </a:r>
            <a:br>
              <a:rPr lang="en-US" sz="2400" spc="-5" dirty="0"/>
            </a:br>
            <a:r>
              <a:rPr lang="en-US" sz="2400" spc="-5" dirty="0"/>
              <a:t>classification: takes the input window and produces a score.</a:t>
            </a:r>
            <a:br>
              <a:rPr lang="en-US" sz="2400" spc="-5" dirty="0"/>
            </a:br>
            <a:r>
              <a:rPr lang="en-US" sz="2400" spc="-5" dirty="0"/>
              <a:t>Regression: takes the layer-5 pooled features and produces a bounding box estimate (which can be outside the window) </a:t>
            </a:r>
            <a:endParaRPr sz="2400" spc="-5" dirty="0"/>
          </a:p>
        </p:txBody>
      </p:sp>
      <p:sp>
        <p:nvSpPr>
          <p:cNvPr id="6" name="object 6"/>
          <p:cNvSpPr txBox="1"/>
          <p:nvPr/>
        </p:nvSpPr>
        <p:spPr>
          <a:xfrm>
            <a:off x="751030" y="4424785"/>
            <a:ext cx="1161415" cy="436017"/>
          </a:xfrm>
          <a:prstGeom prst="rect">
            <a:avLst/>
          </a:prstGeom>
        </p:spPr>
        <p:txBody>
          <a:bodyPr vert="horz" wrap="square" lIns="0" tIns="0" rIns="0" bIns="0" rtlCol="0">
            <a:spAutoFit/>
          </a:bodyPr>
          <a:lstStyle/>
          <a:p>
            <a:pPr marL="46990" marR="5080" lvl="0" indent="-349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Network</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input: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221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221</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p:nvPr/>
        </p:nvSpPr>
        <p:spPr>
          <a:xfrm>
            <a:off x="3141993" y="2257730"/>
            <a:ext cx="1796046" cy="2212428"/>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3141996" y="2257729"/>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p:nvPr/>
        </p:nvSpPr>
        <p:spPr>
          <a:xfrm>
            <a:off x="3752467" y="2346330"/>
            <a:ext cx="977900" cy="1844887"/>
          </a:xfrm>
          <a:custGeom>
            <a:avLst/>
            <a:gdLst/>
            <a:ahLst/>
            <a:cxnLst/>
            <a:rect l="l" t="t" r="r" b="b"/>
            <a:pathLst>
              <a:path w="977900" h="1383664">
                <a:moveTo>
                  <a:pt x="0" y="0"/>
                </a:moveTo>
                <a:lnTo>
                  <a:pt x="977698" y="0"/>
                </a:lnTo>
                <a:lnTo>
                  <a:pt x="977698" y="1383297"/>
                </a:lnTo>
                <a:lnTo>
                  <a:pt x="0" y="1383297"/>
                </a:lnTo>
                <a:lnTo>
                  <a:pt x="0" y="0"/>
                </a:lnTo>
                <a:close/>
              </a:path>
            </a:pathLst>
          </a:custGeom>
          <a:ln w="38099">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object 10"/>
          <p:cNvSpPr txBox="1"/>
          <p:nvPr/>
        </p:nvSpPr>
        <p:spPr>
          <a:xfrm>
            <a:off x="3479117" y="4681185"/>
            <a:ext cx="1122045" cy="436017"/>
          </a:xfrm>
          <a:prstGeom prst="rect">
            <a:avLst/>
          </a:prstGeom>
        </p:spPr>
        <p:txBody>
          <a:bodyPr vert="horz" wrap="square" lIns="0" tIns="0" rIns="0" bIns="0" rtlCol="0">
            <a:spAutoFit/>
          </a:bodyPr>
          <a:lstStyle/>
          <a:p>
            <a:pPr marL="27305" marR="5080" lvl="0" indent="-1524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Larger</a:t>
            </a:r>
            <a:r>
              <a:rPr kumimoji="0" sz="1400" b="0" i="0" u="none" strike="noStrike" kern="1200" cap="none" spc="-5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image: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257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257</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25</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15" name="object 15"/>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graphicFrame>
        <p:nvGraphicFramePr>
          <p:cNvPr id="11" name="object 11"/>
          <p:cNvGraphicFramePr>
            <a:graphicFrameLocks noGrp="1"/>
          </p:cNvGraphicFramePr>
          <p:nvPr/>
        </p:nvGraphicFramePr>
        <p:xfrm>
          <a:off x="6427449" y="2504397"/>
          <a:ext cx="1293196" cy="1706345"/>
        </p:xfrm>
        <a:graphic>
          <a:graphicData uri="http://schemas.openxmlformats.org/drawingml/2006/table">
            <a:tbl>
              <a:tblPr firstRow="1" bandRow="1">
                <a:tableStyleId>{2D5ABB26-0587-4C30-8999-92F81FD0307C}</a:tableStyleId>
              </a:tblPr>
              <a:tblGrid>
                <a:gridCol w="646598">
                  <a:extLst>
                    <a:ext uri="{9D8B030D-6E8A-4147-A177-3AD203B41FA5}">
                      <a16:colId xmlns:a16="http://schemas.microsoft.com/office/drawing/2014/main" val="20000"/>
                    </a:ext>
                  </a:extLst>
                </a:gridCol>
                <a:gridCol w="646598">
                  <a:extLst>
                    <a:ext uri="{9D8B030D-6E8A-4147-A177-3AD203B41FA5}">
                      <a16:colId xmlns:a16="http://schemas.microsoft.com/office/drawing/2014/main" val="20001"/>
                    </a:ext>
                  </a:extLst>
                </a:gridCol>
              </a:tblGrid>
              <a:tr h="893248">
                <a:tc>
                  <a:txBody>
                    <a:bodyPr/>
                    <a:lstStyle/>
                    <a:p>
                      <a:pPr>
                        <a:lnSpc>
                          <a:spcPct val="100000"/>
                        </a:lnSpc>
                        <a:spcBef>
                          <a:spcPts val="50"/>
                        </a:spcBef>
                      </a:pPr>
                      <a:endParaRPr sz="1900">
                        <a:latin typeface="Times New Roman"/>
                        <a:cs typeface="Times New Roman"/>
                      </a:endParaRPr>
                    </a:p>
                    <a:p>
                      <a:pPr marL="194945">
                        <a:lnSpc>
                          <a:spcPct val="100000"/>
                        </a:lnSpc>
                      </a:pPr>
                      <a:r>
                        <a:rPr sz="1900" spc="-5" dirty="0">
                          <a:latin typeface="Arial"/>
                          <a:cs typeface="Arial"/>
                        </a:rPr>
                        <a:t>0.5</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0"/>
                  </a:ext>
                </a:extLst>
              </a:tr>
              <a:tr h="813097">
                <a:tc>
                  <a:txBody>
                    <a:bodyPr/>
                    <a:lstStyle/>
                    <a:p>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1"/>
                  </a:ext>
                </a:extLst>
              </a:tr>
            </a:tbl>
          </a:graphicData>
        </a:graphic>
      </p:graphicFrame>
      <p:sp>
        <p:nvSpPr>
          <p:cNvPr id="12" name="object 12"/>
          <p:cNvSpPr txBox="1"/>
          <p:nvPr/>
        </p:nvSpPr>
        <p:spPr>
          <a:xfrm>
            <a:off x="6231624" y="4672321"/>
            <a:ext cx="1694814" cy="436017"/>
          </a:xfrm>
          <a:prstGeom prst="rect">
            <a:avLst/>
          </a:prstGeom>
        </p:spPr>
        <p:txBody>
          <a:bodyPr vert="horz" wrap="square" lIns="0" tIns="0" rIns="0" bIns="0" rtlCol="0">
            <a:spAutoFit/>
          </a:bodyPr>
          <a:lstStyle/>
          <a:p>
            <a:pPr marL="609600" marR="5080" lvl="0" indent="-59753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Classification scores</a:t>
            </a:r>
            <a:r>
              <a:rPr kumimoji="0" sz="1400" b="0" i="0" u="none" strike="noStrike" kern="1200" cap="none" spc="-5" normalizeH="0" baseline="0" noProof="0">
                <a:ln>
                  <a:noFill/>
                </a:ln>
                <a:solidFill>
                  <a:prstClr val="black"/>
                </a:solidFill>
                <a:effectLst/>
                <a:uLnTx/>
                <a:uFillTx/>
                <a:latin typeface="Arial"/>
                <a:ea typeface="+mn-ea"/>
                <a:cs typeface="Arial"/>
              </a:rPr>
              <a:t>:  P(cat</a:t>
            </a:r>
            <a:r>
              <a:rPr kumimoji="0" lang="en-US" sz="1400" b="0" i="0" u="none" strike="noStrike" kern="1200" cap="none" spc="-5" normalizeH="0" baseline="0" noProof="0" dirty="0">
                <a:ln>
                  <a:noFill/>
                </a:ln>
                <a:solidFill>
                  <a:prstClr val="black"/>
                </a:solidFill>
                <a:effectLst/>
                <a:uLnTx/>
                <a:uFillTx/>
                <a:latin typeface="Arial"/>
                <a:ea typeface="+mn-ea"/>
                <a:cs typeface="Arial"/>
              </a:rPr>
              <a: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p:nvPr/>
        </p:nvSpPr>
        <p:spPr>
          <a:xfrm>
            <a:off x="660151" y="2537129"/>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Sliding Window:</a:t>
            </a:r>
            <a:r>
              <a:rPr spc="-20" dirty="0"/>
              <a:t> </a:t>
            </a:r>
            <a:r>
              <a:rPr spc="-5" dirty="0"/>
              <a:t>Overfeat</a:t>
            </a:r>
          </a:p>
        </p:txBody>
      </p:sp>
      <p:sp>
        <p:nvSpPr>
          <p:cNvPr id="6" name="object 6"/>
          <p:cNvSpPr txBox="1"/>
          <p:nvPr/>
        </p:nvSpPr>
        <p:spPr>
          <a:xfrm>
            <a:off x="751030" y="4424785"/>
            <a:ext cx="1161415" cy="436017"/>
          </a:xfrm>
          <a:prstGeom prst="rect">
            <a:avLst/>
          </a:prstGeom>
        </p:spPr>
        <p:txBody>
          <a:bodyPr vert="horz" wrap="square" lIns="0" tIns="0" rIns="0" bIns="0" rtlCol="0">
            <a:spAutoFit/>
          </a:bodyPr>
          <a:lstStyle/>
          <a:p>
            <a:pPr marL="46990" marR="5080" lvl="0" indent="-349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Network</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input: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221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221</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p:nvPr/>
        </p:nvSpPr>
        <p:spPr>
          <a:xfrm>
            <a:off x="3141993" y="2257730"/>
            <a:ext cx="1796046" cy="2212428"/>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3728592" y="2372729"/>
            <a:ext cx="977900" cy="1933787"/>
          </a:xfrm>
          <a:custGeom>
            <a:avLst/>
            <a:gdLst/>
            <a:ahLst/>
            <a:cxnLst/>
            <a:rect l="l" t="t" r="r" b="b"/>
            <a:pathLst>
              <a:path w="977900" h="1450339">
                <a:moveTo>
                  <a:pt x="0" y="0"/>
                </a:moveTo>
                <a:lnTo>
                  <a:pt x="977698" y="0"/>
                </a:lnTo>
                <a:lnTo>
                  <a:pt x="977698" y="1450197"/>
                </a:lnTo>
                <a:lnTo>
                  <a:pt x="0" y="1450197"/>
                </a:lnTo>
                <a:lnTo>
                  <a:pt x="0" y="0"/>
                </a:lnTo>
                <a:close/>
              </a:path>
            </a:pathLst>
          </a:custGeom>
          <a:ln w="38099">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graphicFrame>
        <p:nvGraphicFramePr>
          <p:cNvPr id="9" name="object 9"/>
          <p:cNvGraphicFramePr>
            <a:graphicFrameLocks noGrp="1"/>
          </p:cNvGraphicFramePr>
          <p:nvPr/>
        </p:nvGraphicFramePr>
        <p:xfrm>
          <a:off x="6427449" y="2504397"/>
          <a:ext cx="1293196" cy="1706345"/>
        </p:xfrm>
        <a:graphic>
          <a:graphicData uri="http://schemas.openxmlformats.org/drawingml/2006/table">
            <a:tbl>
              <a:tblPr firstRow="1" bandRow="1">
                <a:tableStyleId>{2D5ABB26-0587-4C30-8999-92F81FD0307C}</a:tableStyleId>
              </a:tblPr>
              <a:tblGrid>
                <a:gridCol w="646598">
                  <a:extLst>
                    <a:ext uri="{9D8B030D-6E8A-4147-A177-3AD203B41FA5}">
                      <a16:colId xmlns:a16="http://schemas.microsoft.com/office/drawing/2014/main" val="20000"/>
                    </a:ext>
                  </a:extLst>
                </a:gridCol>
                <a:gridCol w="646598">
                  <a:extLst>
                    <a:ext uri="{9D8B030D-6E8A-4147-A177-3AD203B41FA5}">
                      <a16:colId xmlns:a16="http://schemas.microsoft.com/office/drawing/2014/main" val="20001"/>
                    </a:ext>
                  </a:extLst>
                </a:gridCol>
              </a:tblGrid>
              <a:tr h="893248">
                <a:tc>
                  <a:txBody>
                    <a:bodyPr/>
                    <a:lstStyle/>
                    <a:p>
                      <a:pPr>
                        <a:lnSpc>
                          <a:spcPct val="100000"/>
                        </a:lnSpc>
                        <a:spcBef>
                          <a:spcPts val="50"/>
                        </a:spcBef>
                      </a:pPr>
                      <a:endParaRPr sz="1900">
                        <a:latin typeface="Times New Roman"/>
                        <a:cs typeface="Times New Roman"/>
                      </a:endParaRPr>
                    </a:p>
                    <a:p>
                      <a:pPr marL="194945">
                        <a:lnSpc>
                          <a:spcPct val="100000"/>
                        </a:lnSpc>
                      </a:pPr>
                      <a:r>
                        <a:rPr sz="1900" spc="-5" dirty="0">
                          <a:latin typeface="Arial"/>
                          <a:cs typeface="Arial"/>
                        </a:rPr>
                        <a:t>0.5</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pPr>
                        <a:lnSpc>
                          <a:spcPct val="100000"/>
                        </a:lnSpc>
                        <a:spcBef>
                          <a:spcPts val="50"/>
                        </a:spcBef>
                      </a:pPr>
                      <a:endParaRPr sz="1900">
                        <a:latin typeface="Times New Roman"/>
                        <a:cs typeface="Times New Roman"/>
                      </a:endParaRPr>
                    </a:p>
                    <a:p>
                      <a:pPr marL="145415">
                        <a:lnSpc>
                          <a:spcPct val="100000"/>
                        </a:lnSpc>
                      </a:pPr>
                      <a:r>
                        <a:rPr sz="1900" spc="-5" dirty="0">
                          <a:latin typeface="Arial"/>
                          <a:cs typeface="Arial"/>
                        </a:rPr>
                        <a:t>0.75</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0"/>
                  </a:ext>
                </a:extLst>
              </a:tr>
              <a:tr h="813097">
                <a:tc>
                  <a:txBody>
                    <a:bodyPr/>
                    <a:lstStyle/>
                    <a:p>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1"/>
                  </a:ext>
                </a:extLst>
              </a:tr>
            </a:tbl>
          </a:graphicData>
        </a:graphic>
      </p:graphicFrame>
      <p:sp>
        <p:nvSpPr>
          <p:cNvPr id="10" name="object 10"/>
          <p:cNvSpPr txBox="1"/>
          <p:nvPr/>
        </p:nvSpPr>
        <p:spPr>
          <a:xfrm>
            <a:off x="6231624" y="4672321"/>
            <a:ext cx="1694814" cy="436017"/>
          </a:xfrm>
          <a:prstGeom prst="rect">
            <a:avLst/>
          </a:prstGeom>
        </p:spPr>
        <p:txBody>
          <a:bodyPr vert="horz" wrap="square" lIns="0" tIns="0" rIns="0" bIns="0" rtlCol="0">
            <a:spAutoFit/>
          </a:bodyPr>
          <a:lstStyle/>
          <a:p>
            <a:pPr marL="609600" marR="5080" lvl="0" indent="-59753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Classification scores:  P(cat)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3479117" y="4681185"/>
            <a:ext cx="1122045" cy="436017"/>
          </a:xfrm>
          <a:prstGeom prst="rect">
            <a:avLst/>
          </a:prstGeom>
        </p:spPr>
        <p:txBody>
          <a:bodyPr vert="horz" wrap="square" lIns="0" tIns="0" rIns="0" bIns="0" rtlCol="0">
            <a:spAutoFit/>
          </a:bodyPr>
          <a:lstStyle/>
          <a:p>
            <a:pPr marL="27305" marR="5080" lvl="0" indent="-1524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Larger</a:t>
            </a:r>
            <a:r>
              <a:rPr kumimoji="0" sz="1400" b="0" i="0" u="none" strike="noStrike" kern="1200" cap="none" spc="-5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image: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257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257</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12"/>
          <p:cNvSpPr/>
          <p:nvPr/>
        </p:nvSpPr>
        <p:spPr>
          <a:xfrm>
            <a:off x="3595545" y="2257729"/>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object 13"/>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26</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15" name="object 15"/>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p:nvPr/>
        </p:nvSpPr>
        <p:spPr>
          <a:xfrm>
            <a:off x="660151" y="2537129"/>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Sliding Window:</a:t>
            </a:r>
            <a:r>
              <a:rPr spc="-20" dirty="0"/>
              <a:t> </a:t>
            </a:r>
            <a:r>
              <a:rPr spc="-5" dirty="0"/>
              <a:t>Overfeat</a:t>
            </a:r>
          </a:p>
        </p:txBody>
      </p:sp>
      <p:sp>
        <p:nvSpPr>
          <p:cNvPr id="6" name="object 6"/>
          <p:cNvSpPr txBox="1"/>
          <p:nvPr/>
        </p:nvSpPr>
        <p:spPr>
          <a:xfrm>
            <a:off x="751030" y="4424785"/>
            <a:ext cx="1161415" cy="436017"/>
          </a:xfrm>
          <a:prstGeom prst="rect">
            <a:avLst/>
          </a:prstGeom>
        </p:spPr>
        <p:txBody>
          <a:bodyPr vert="horz" wrap="square" lIns="0" tIns="0" rIns="0" bIns="0" rtlCol="0">
            <a:spAutoFit/>
          </a:bodyPr>
          <a:lstStyle/>
          <a:p>
            <a:pPr marL="46990" marR="5080" lvl="0" indent="-349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Network</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input: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221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221</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p:nvPr/>
        </p:nvSpPr>
        <p:spPr>
          <a:xfrm>
            <a:off x="3141993" y="2257730"/>
            <a:ext cx="1796046" cy="2212428"/>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3141996" y="2816561"/>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p:nvPr/>
        </p:nvSpPr>
        <p:spPr>
          <a:xfrm>
            <a:off x="3672642" y="2537130"/>
            <a:ext cx="1215390" cy="1844887"/>
          </a:xfrm>
          <a:custGeom>
            <a:avLst/>
            <a:gdLst/>
            <a:ahLst/>
            <a:cxnLst/>
            <a:rect l="l" t="t" r="r" b="b"/>
            <a:pathLst>
              <a:path w="1215389" h="1383664">
                <a:moveTo>
                  <a:pt x="0" y="0"/>
                </a:moveTo>
                <a:lnTo>
                  <a:pt x="1215297" y="0"/>
                </a:lnTo>
                <a:lnTo>
                  <a:pt x="1215297" y="1383297"/>
                </a:lnTo>
                <a:lnTo>
                  <a:pt x="0" y="1383297"/>
                </a:lnTo>
                <a:lnTo>
                  <a:pt x="0" y="0"/>
                </a:lnTo>
                <a:close/>
              </a:path>
            </a:pathLst>
          </a:custGeom>
          <a:ln w="38099">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graphicFrame>
        <p:nvGraphicFramePr>
          <p:cNvPr id="10" name="object 10"/>
          <p:cNvGraphicFramePr>
            <a:graphicFrameLocks noGrp="1"/>
          </p:cNvGraphicFramePr>
          <p:nvPr/>
        </p:nvGraphicFramePr>
        <p:xfrm>
          <a:off x="6427449" y="2504397"/>
          <a:ext cx="1293196" cy="1706345"/>
        </p:xfrm>
        <a:graphic>
          <a:graphicData uri="http://schemas.openxmlformats.org/drawingml/2006/table">
            <a:tbl>
              <a:tblPr firstRow="1" bandRow="1">
                <a:tableStyleId>{2D5ABB26-0587-4C30-8999-92F81FD0307C}</a:tableStyleId>
              </a:tblPr>
              <a:tblGrid>
                <a:gridCol w="646598">
                  <a:extLst>
                    <a:ext uri="{9D8B030D-6E8A-4147-A177-3AD203B41FA5}">
                      <a16:colId xmlns:a16="http://schemas.microsoft.com/office/drawing/2014/main" val="20000"/>
                    </a:ext>
                  </a:extLst>
                </a:gridCol>
                <a:gridCol w="646598">
                  <a:extLst>
                    <a:ext uri="{9D8B030D-6E8A-4147-A177-3AD203B41FA5}">
                      <a16:colId xmlns:a16="http://schemas.microsoft.com/office/drawing/2014/main" val="20001"/>
                    </a:ext>
                  </a:extLst>
                </a:gridCol>
              </a:tblGrid>
              <a:tr h="893248">
                <a:tc>
                  <a:txBody>
                    <a:bodyPr/>
                    <a:lstStyle/>
                    <a:p>
                      <a:pPr>
                        <a:lnSpc>
                          <a:spcPct val="100000"/>
                        </a:lnSpc>
                        <a:spcBef>
                          <a:spcPts val="50"/>
                        </a:spcBef>
                      </a:pPr>
                      <a:endParaRPr sz="1900">
                        <a:latin typeface="Times New Roman"/>
                        <a:cs typeface="Times New Roman"/>
                      </a:endParaRPr>
                    </a:p>
                    <a:p>
                      <a:pPr algn="ctr">
                        <a:lnSpc>
                          <a:spcPct val="100000"/>
                        </a:lnSpc>
                      </a:pPr>
                      <a:r>
                        <a:rPr sz="1900" spc="-5" dirty="0">
                          <a:latin typeface="Arial"/>
                          <a:cs typeface="Arial"/>
                        </a:rPr>
                        <a:t>0.5</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pPr>
                        <a:lnSpc>
                          <a:spcPct val="100000"/>
                        </a:lnSpc>
                        <a:spcBef>
                          <a:spcPts val="50"/>
                        </a:spcBef>
                      </a:pPr>
                      <a:endParaRPr sz="1900">
                        <a:latin typeface="Times New Roman"/>
                        <a:cs typeface="Times New Roman"/>
                      </a:endParaRPr>
                    </a:p>
                    <a:p>
                      <a:pPr marL="145415">
                        <a:lnSpc>
                          <a:spcPct val="100000"/>
                        </a:lnSpc>
                      </a:pPr>
                      <a:r>
                        <a:rPr sz="1900" spc="-5" dirty="0">
                          <a:latin typeface="Arial"/>
                          <a:cs typeface="Arial"/>
                        </a:rPr>
                        <a:t>0.75</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0"/>
                  </a:ext>
                </a:extLst>
              </a:tr>
              <a:tr h="813097">
                <a:tc>
                  <a:txBody>
                    <a:bodyPr/>
                    <a:lstStyle/>
                    <a:p>
                      <a:pPr>
                        <a:lnSpc>
                          <a:spcPct val="100000"/>
                        </a:lnSpc>
                        <a:spcBef>
                          <a:spcPts val="45"/>
                        </a:spcBef>
                      </a:pPr>
                      <a:endParaRPr sz="1700">
                        <a:latin typeface="Times New Roman"/>
                        <a:cs typeface="Times New Roman"/>
                      </a:endParaRPr>
                    </a:p>
                    <a:p>
                      <a:pPr algn="ctr">
                        <a:lnSpc>
                          <a:spcPct val="100000"/>
                        </a:lnSpc>
                      </a:pPr>
                      <a:r>
                        <a:rPr sz="1900" spc="-5" dirty="0">
                          <a:latin typeface="Arial"/>
                          <a:cs typeface="Arial"/>
                        </a:rPr>
                        <a:t>0.6</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1"/>
                  </a:ext>
                </a:extLst>
              </a:tr>
            </a:tbl>
          </a:graphicData>
        </a:graphic>
      </p:graphicFrame>
      <p:sp>
        <p:nvSpPr>
          <p:cNvPr id="13" name="object 13"/>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27</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15" name="object 15"/>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
        <p:nvSpPr>
          <p:cNvPr id="11" name="object 11"/>
          <p:cNvSpPr txBox="1"/>
          <p:nvPr/>
        </p:nvSpPr>
        <p:spPr>
          <a:xfrm>
            <a:off x="6231624" y="4672321"/>
            <a:ext cx="1694814" cy="436017"/>
          </a:xfrm>
          <a:prstGeom prst="rect">
            <a:avLst/>
          </a:prstGeom>
        </p:spPr>
        <p:txBody>
          <a:bodyPr vert="horz" wrap="square" lIns="0" tIns="0" rIns="0" bIns="0" rtlCol="0">
            <a:spAutoFit/>
          </a:bodyPr>
          <a:lstStyle/>
          <a:p>
            <a:pPr marL="609600" marR="5080" lvl="0" indent="-59753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Classification scores:  P(cat)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12"/>
          <p:cNvSpPr txBox="1"/>
          <p:nvPr/>
        </p:nvSpPr>
        <p:spPr>
          <a:xfrm>
            <a:off x="3479117" y="4681185"/>
            <a:ext cx="1122045" cy="436017"/>
          </a:xfrm>
          <a:prstGeom prst="rect">
            <a:avLst/>
          </a:prstGeom>
        </p:spPr>
        <p:txBody>
          <a:bodyPr vert="horz" wrap="square" lIns="0" tIns="0" rIns="0" bIns="0" rtlCol="0">
            <a:spAutoFit/>
          </a:bodyPr>
          <a:lstStyle/>
          <a:p>
            <a:pPr marL="27305" marR="5080" lvl="0" indent="-1524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Larger</a:t>
            </a:r>
            <a:r>
              <a:rPr kumimoji="0" sz="1400" b="0" i="0" u="none" strike="noStrike" kern="1200" cap="none" spc="-5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image: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257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257</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p:nvPr/>
        </p:nvSpPr>
        <p:spPr>
          <a:xfrm>
            <a:off x="660151" y="2537129"/>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Sliding Window:</a:t>
            </a:r>
            <a:r>
              <a:rPr spc="-20" dirty="0"/>
              <a:t> </a:t>
            </a:r>
            <a:r>
              <a:rPr spc="-5" dirty="0"/>
              <a:t>Overfeat</a:t>
            </a:r>
          </a:p>
        </p:txBody>
      </p:sp>
      <p:sp>
        <p:nvSpPr>
          <p:cNvPr id="6" name="object 6"/>
          <p:cNvSpPr txBox="1"/>
          <p:nvPr/>
        </p:nvSpPr>
        <p:spPr>
          <a:xfrm>
            <a:off x="751030" y="4424785"/>
            <a:ext cx="1161415" cy="436017"/>
          </a:xfrm>
          <a:prstGeom prst="rect">
            <a:avLst/>
          </a:prstGeom>
        </p:spPr>
        <p:txBody>
          <a:bodyPr vert="horz" wrap="square" lIns="0" tIns="0" rIns="0" bIns="0" rtlCol="0">
            <a:spAutoFit/>
          </a:bodyPr>
          <a:lstStyle/>
          <a:p>
            <a:pPr marL="46990" marR="5080" lvl="0" indent="-349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Network</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input: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221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221</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p:nvPr/>
        </p:nvSpPr>
        <p:spPr>
          <a:xfrm>
            <a:off x="3141993" y="2257730"/>
            <a:ext cx="1796046" cy="2212428"/>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3639417" y="2625763"/>
            <a:ext cx="977900" cy="1844887"/>
          </a:xfrm>
          <a:custGeom>
            <a:avLst/>
            <a:gdLst/>
            <a:ahLst/>
            <a:cxnLst/>
            <a:rect l="l" t="t" r="r" b="b"/>
            <a:pathLst>
              <a:path w="977900" h="1383664">
                <a:moveTo>
                  <a:pt x="0" y="0"/>
                </a:moveTo>
                <a:lnTo>
                  <a:pt x="977698" y="0"/>
                </a:lnTo>
                <a:lnTo>
                  <a:pt x="977698" y="1383297"/>
                </a:lnTo>
                <a:lnTo>
                  <a:pt x="0" y="1383297"/>
                </a:lnTo>
                <a:lnTo>
                  <a:pt x="0" y="0"/>
                </a:lnTo>
                <a:close/>
              </a:path>
            </a:pathLst>
          </a:custGeom>
          <a:ln w="38099">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graphicFrame>
        <p:nvGraphicFramePr>
          <p:cNvPr id="9" name="object 9"/>
          <p:cNvGraphicFramePr>
            <a:graphicFrameLocks noGrp="1"/>
          </p:cNvGraphicFramePr>
          <p:nvPr/>
        </p:nvGraphicFramePr>
        <p:xfrm>
          <a:off x="6427449" y="2504397"/>
          <a:ext cx="1293196" cy="1706345"/>
        </p:xfrm>
        <a:graphic>
          <a:graphicData uri="http://schemas.openxmlformats.org/drawingml/2006/table">
            <a:tbl>
              <a:tblPr firstRow="1" bandRow="1">
                <a:tableStyleId>{2D5ABB26-0587-4C30-8999-92F81FD0307C}</a:tableStyleId>
              </a:tblPr>
              <a:tblGrid>
                <a:gridCol w="646598">
                  <a:extLst>
                    <a:ext uri="{9D8B030D-6E8A-4147-A177-3AD203B41FA5}">
                      <a16:colId xmlns:a16="http://schemas.microsoft.com/office/drawing/2014/main" val="20000"/>
                    </a:ext>
                  </a:extLst>
                </a:gridCol>
                <a:gridCol w="646598">
                  <a:extLst>
                    <a:ext uri="{9D8B030D-6E8A-4147-A177-3AD203B41FA5}">
                      <a16:colId xmlns:a16="http://schemas.microsoft.com/office/drawing/2014/main" val="20001"/>
                    </a:ext>
                  </a:extLst>
                </a:gridCol>
              </a:tblGrid>
              <a:tr h="893248">
                <a:tc>
                  <a:txBody>
                    <a:bodyPr/>
                    <a:lstStyle/>
                    <a:p>
                      <a:pPr>
                        <a:lnSpc>
                          <a:spcPct val="100000"/>
                        </a:lnSpc>
                        <a:spcBef>
                          <a:spcPts val="50"/>
                        </a:spcBef>
                      </a:pPr>
                      <a:endParaRPr sz="1900">
                        <a:latin typeface="Times New Roman"/>
                        <a:cs typeface="Times New Roman"/>
                      </a:endParaRPr>
                    </a:p>
                    <a:p>
                      <a:pPr algn="ctr">
                        <a:lnSpc>
                          <a:spcPct val="100000"/>
                        </a:lnSpc>
                      </a:pPr>
                      <a:r>
                        <a:rPr sz="1900" spc="-5" dirty="0">
                          <a:latin typeface="Arial"/>
                          <a:cs typeface="Arial"/>
                        </a:rPr>
                        <a:t>0.5</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pPr>
                        <a:lnSpc>
                          <a:spcPct val="100000"/>
                        </a:lnSpc>
                        <a:spcBef>
                          <a:spcPts val="50"/>
                        </a:spcBef>
                      </a:pPr>
                      <a:endParaRPr sz="1900">
                        <a:latin typeface="Times New Roman"/>
                        <a:cs typeface="Times New Roman"/>
                      </a:endParaRPr>
                    </a:p>
                    <a:p>
                      <a:pPr algn="ctr">
                        <a:lnSpc>
                          <a:spcPct val="100000"/>
                        </a:lnSpc>
                      </a:pPr>
                      <a:r>
                        <a:rPr sz="1900" spc="-5" dirty="0">
                          <a:latin typeface="Arial"/>
                          <a:cs typeface="Arial"/>
                        </a:rPr>
                        <a:t>0.75</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0"/>
                  </a:ext>
                </a:extLst>
              </a:tr>
              <a:tr h="813097">
                <a:tc>
                  <a:txBody>
                    <a:bodyPr/>
                    <a:lstStyle/>
                    <a:p>
                      <a:pPr>
                        <a:lnSpc>
                          <a:spcPct val="100000"/>
                        </a:lnSpc>
                        <a:spcBef>
                          <a:spcPts val="45"/>
                        </a:spcBef>
                      </a:pPr>
                      <a:endParaRPr sz="1700">
                        <a:latin typeface="Times New Roman"/>
                        <a:cs typeface="Times New Roman"/>
                      </a:endParaRPr>
                    </a:p>
                    <a:p>
                      <a:pPr algn="ctr">
                        <a:lnSpc>
                          <a:spcPct val="100000"/>
                        </a:lnSpc>
                      </a:pPr>
                      <a:r>
                        <a:rPr sz="1900" spc="-5" dirty="0">
                          <a:latin typeface="Arial"/>
                          <a:cs typeface="Arial"/>
                        </a:rPr>
                        <a:t>0.6</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pPr>
                        <a:lnSpc>
                          <a:spcPct val="100000"/>
                        </a:lnSpc>
                        <a:spcBef>
                          <a:spcPts val="45"/>
                        </a:spcBef>
                      </a:pPr>
                      <a:endParaRPr sz="1700">
                        <a:latin typeface="Times New Roman"/>
                        <a:cs typeface="Times New Roman"/>
                      </a:endParaRPr>
                    </a:p>
                    <a:p>
                      <a:pPr algn="ctr">
                        <a:lnSpc>
                          <a:spcPct val="100000"/>
                        </a:lnSpc>
                      </a:pPr>
                      <a:r>
                        <a:rPr sz="1900" spc="-5" dirty="0">
                          <a:latin typeface="Arial"/>
                          <a:cs typeface="Arial"/>
                        </a:rPr>
                        <a:t>0.8</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1"/>
                  </a:ext>
                </a:extLst>
              </a:tr>
            </a:tbl>
          </a:graphicData>
        </a:graphic>
      </p:graphicFrame>
      <p:sp>
        <p:nvSpPr>
          <p:cNvPr id="10" name="object 10"/>
          <p:cNvSpPr txBox="1"/>
          <p:nvPr/>
        </p:nvSpPr>
        <p:spPr>
          <a:xfrm>
            <a:off x="6231624" y="4672321"/>
            <a:ext cx="1694814" cy="436017"/>
          </a:xfrm>
          <a:prstGeom prst="rect">
            <a:avLst/>
          </a:prstGeom>
        </p:spPr>
        <p:txBody>
          <a:bodyPr vert="horz" wrap="square" lIns="0" tIns="0" rIns="0" bIns="0" rtlCol="0">
            <a:spAutoFit/>
          </a:bodyPr>
          <a:lstStyle/>
          <a:p>
            <a:pPr marL="609600" marR="5080" lvl="0" indent="-59753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Classification scores:  P(cat)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3479117" y="4681185"/>
            <a:ext cx="1122045" cy="436017"/>
          </a:xfrm>
          <a:prstGeom prst="rect">
            <a:avLst/>
          </a:prstGeom>
        </p:spPr>
        <p:txBody>
          <a:bodyPr vert="horz" wrap="square" lIns="0" tIns="0" rIns="0" bIns="0" rtlCol="0">
            <a:spAutoFit/>
          </a:bodyPr>
          <a:lstStyle/>
          <a:p>
            <a:pPr marL="27305" marR="5080" lvl="0" indent="-1524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Larger</a:t>
            </a:r>
            <a:r>
              <a:rPr kumimoji="0" sz="1400" b="0" i="0" u="none" strike="noStrike" kern="1200" cap="none" spc="-5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image: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257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257</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12"/>
          <p:cNvSpPr/>
          <p:nvPr/>
        </p:nvSpPr>
        <p:spPr>
          <a:xfrm>
            <a:off x="3604720" y="2816561"/>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object 13"/>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28</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15" name="object 15"/>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273" name="Rectangle 127"/>
          <p:cNvSpPr>
            <a:spLocks noChangeArrowheads="1"/>
          </p:cNvSpPr>
          <p:nvPr/>
        </p:nvSpPr>
        <p:spPr bwMode="auto">
          <a:xfrm>
            <a:off x="6477000" y="2590800"/>
            <a:ext cx="381000" cy="3810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269440" name="Group 12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6397" name="Rectangle 252"/>
          <p:cNvSpPr>
            <a:spLocks noChangeArrowheads="1"/>
          </p:cNvSpPr>
          <p:nvPr/>
        </p:nvSpPr>
        <p:spPr bwMode="auto">
          <a:xfrm>
            <a:off x="2133600" y="2286000"/>
            <a:ext cx="1066800" cy="9906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6146"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name="Equation" r:id="rId4" imgW="7315200" imgH="4495800" progId="Equation.3">
                  <p:embed/>
                </p:oleObj>
              </mc:Choice>
              <mc:Fallback>
                <p:oleObj name="Equation" r:id="rId4" imgW="7315200" imgH="449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6147" name="Object 381"/>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name="Equation" r:id="rId6" imgW="7315200" imgH="4178300" progId="Equation.3">
                  <p:embed/>
                </p:oleObj>
              </mc:Choice>
              <mc:Fallback>
                <p:oleObj name="Equation" r:id="rId6" imgW="7315200" imgH="417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6398" name="Rectangle 16"/>
          <p:cNvSpPr txBox="1">
            <a:spLocks noChangeArrowheads="1"/>
          </p:cNvSpPr>
          <p:nvPr/>
        </p:nvSpPr>
        <p:spPr bwMode="auto">
          <a:xfrm>
            <a:off x="457200" y="0"/>
            <a:ext cx="8229600" cy="1143000"/>
          </a:xfrm>
          <a:prstGeom prst="rect">
            <a:avLst/>
          </a:prstGeom>
          <a:noFill/>
          <a:ln w="9525">
            <a:noFill/>
            <a:miter lim="800000"/>
            <a:headEnd/>
            <a:tailEnd/>
          </a:ln>
        </p:spPr>
        <p:txBody>
          <a:bodyPr/>
          <a:lstStyle/>
          <a:p>
            <a:pPr defTabSz="457200" fontAlgn="auto">
              <a:spcBef>
                <a:spcPts val="0"/>
              </a:spcBef>
              <a:spcAft>
                <a:spcPts val="0"/>
              </a:spcAft>
              <a:defRPr/>
            </a:pPr>
            <a:r>
              <a:rPr lang="en-US" sz="3600">
                <a:solidFill>
                  <a:srgbClr val="000000"/>
                </a:solidFill>
                <a:latin typeface="Calibri" pitchFamily="34" charset="0"/>
              </a:rPr>
              <a:t>Image filtering</a:t>
            </a:r>
          </a:p>
        </p:txBody>
      </p:sp>
      <p:grpSp>
        <p:nvGrpSpPr>
          <p:cNvPr id="6399" name="Group 4"/>
          <p:cNvGrpSpPr>
            <a:grpSpLocks noChangeAspect="1"/>
          </p:cNvGrpSpPr>
          <p:nvPr/>
        </p:nvGrpSpPr>
        <p:grpSpPr bwMode="auto">
          <a:xfrm>
            <a:off x="7543800" y="304800"/>
            <a:ext cx="1143000" cy="973138"/>
            <a:chOff x="3799" y="2064"/>
            <a:chExt cx="1433" cy="1136"/>
          </a:xfrm>
        </p:grpSpPr>
        <p:grpSp>
          <p:nvGrpSpPr>
            <p:cNvPr id="6401" name="Group 5"/>
            <p:cNvGrpSpPr>
              <a:grpSpLocks/>
            </p:cNvGrpSpPr>
            <p:nvPr/>
          </p:nvGrpSpPr>
          <p:grpSpPr bwMode="auto">
            <a:xfrm>
              <a:off x="4080" y="2064"/>
              <a:ext cx="1152" cy="1136"/>
              <a:chOff x="144" y="144"/>
              <a:chExt cx="1152" cy="1136"/>
            </a:xfrm>
          </p:grpSpPr>
          <p:sp>
            <p:nvSpPr>
              <p:cNvPr id="6403"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6404"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6405"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6406"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6407"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6408"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6409"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6410"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6411"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6412"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6413"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6414"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6415"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6416"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6417"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6418"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6419"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grpSp>
        <p:pic>
          <p:nvPicPr>
            <p:cNvPr id="6402" name="Picture 23" descr="txp_fi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aphicFrame>
        <p:nvGraphicFramePr>
          <p:cNvPr id="6148"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name="Equation" r:id="rId9" imgW="7315200" imgH="4038600" progId="Equation.3">
                  <p:embed/>
                </p:oleObj>
              </mc:Choice>
              <mc:Fallback>
                <p:oleObj name="Equation" r:id="rId9" imgW="7315200" imgH="403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6400" name="Text Box 376"/>
          <p:cNvSpPr txBox="1">
            <a:spLocks noChangeArrowheads="1"/>
          </p:cNvSpPr>
          <p:nvPr/>
        </p:nvSpPr>
        <p:spPr bwMode="auto">
          <a:xfrm>
            <a:off x="7762875" y="6550025"/>
            <a:ext cx="1381125" cy="30797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defRPr/>
            </a:pPr>
            <a:r>
              <a:rPr lang="en-US" sz="1400">
                <a:solidFill>
                  <a:prstClr val="black"/>
                </a:solidFill>
                <a:latin typeface="Calibri"/>
                <a:cs typeface="Arial" charset="0"/>
              </a:rPr>
              <a:t>Credit: S. Seitz</a:t>
            </a:r>
          </a:p>
        </p:txBody>
      </p:sp>
      <p:graphicFrame>
        <p:nvGraphicFramePr>
          <p:cNvPr id="6149" name="Object 381"/>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name="Equation" r:id="rId11" imgW="7315200" imgH="1257300" progId="Equation.3">
                  <p:embed/>
                </p:oleObj>
              </mc:Choice>
              <mc:Fallback>
                <p:oleObj name="Equation" r:id="rId11" imgW="7315200" imgH="1257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defTabSz="457200" fontAlgn="auto">
              <a:spcBef>
                <a:spcPts val="0"/>
              </a:spcBef>
              <a:spcAft>
                <a:spcPts val="0"/>
              </a:spcAft>
              <a:defRPr/>
            </a:pPr>
            <a:fld id="{59FD308E-476E-4721-994F-FF78B4B07E46}" type="slidenum">
              <a:rPr lang="en-US" smtClean="0">
                <a:solidFill>
                  <a:prstClr val="black">
                    <a:tint val="75000"/>
                  </a:prstClr>
                </a:solidFill>
                <a:latin typeface="Calibri"/>
              </a:rPr>
              <a:pPr defTabSz="457200" fontAlgn="auto">
                <a:spcBef>
                  <a:spcPts val="0"/>
                </a:spcBef>
                <a:spcAft>
                  <a:spcPts val="0"/>
                </a:spcAft>
                <a:defRPr/>
              </a:pPr>
              <a:t>7</a:t>
            </a:fld>
            <a:endParaRPr lang="en-US">
              <a:solidFill>
                <a:prstClr val="black">
                  <a:tint val="75000"/>
                </a:prstClr>
              </a:solidFill>
              <a:latin typeface="Calibri"/>
            </a:endParaRPr>
          </a:p>
        </p:txBody>
      </p:sp>
    </p:spTree>
    <p:extLst>
      <p:ext uri="{BB962C8B-B14F-4D97-AF65-F5344CB8AC3E}">
        <p14:creationId xmlns:p14="http://schemas.microsoft.com/office/powerpoint/2010/main" val="700320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p:nvPr/>
        </p:nvSpPr>
        <p:spPr>
          <a:xfrm>
            <a:off x="660151" y="2537129"/>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5" name="object 5"/>
          <p:cNvSpPr txBox="1">
            <a:spLocks noGrp="1"/>
          </p:cNvSpPr>
          <p:nvPr>
            <p:ph type="title"/>
          </p:nvPr>
        </p:nvSpPr>
        <p:spPr>
          <a:xfrm>
            <a:off x="193899" y="187246"/>
            <a:ext cx="8756200" cy="1846659"/>
          </a:xfrm>
          <a:prstGeom prst="rect">
            <a:avLst/>
          </a:prstGeom>
        </p:spPr>
        <p:txBody>
          <a:bodyPr vert="horz" wrap="square" lIns="0" tIns="0" rIns="0" bIns="0" rtlCol="0">
            <a:spAutoFit/>
          </a:bodyPr>
          <a:lstStyle/>
          <a:p>
            <a:pPr marL="12700">
              <a:lnSpc>
                <a:spcPct val="100000"/>
              </a:lnSpc>
            </a:pPr>
            <a:r>
              <a:rPr spc="-5" dirty="0"/>
              <a:t>Sliding Window</a:t>
            </a:r>
            <a:r>
              <a:rPr spc="-5"/>
              <a:t>:</a:t>
            </a:r>
            <a:r>
              <a:rPr spc="-20"/>
              <a:t> </a:t>
            </a:r>
            <a:r>
              <a:rPr spc="-5"/>
              <a:t>Overfeat</a:t>
            </a:r>
            <a:br>
              <a:rPr lang="en-US" spc="-5" dirty="0"/>
            </a:br>
            <a:r>
              <a:rPr lang="en-US" spc="-5" dirty="0"/>
              <a:t>each estimated bounding box has an associated confidence. They are merged boxes to get the unified estimate.</a:t>
            </a:r>
            <a:endParaRPr spc="-5" dirty="0"/>
          </a:p>
        </p:txBody>
      </p:sp>
      <p:sp>
        <p:nvSpPr>
          <p:cNvPr id="6" name="object 6"/>
          <p:cNvSpPr txBox="1"/>
          <p:nvPr/>
        </p:nvSpPr>
        <p:spPr>
          <a:xfrm>
            <a:off x="751030" y="4424785"/>
            <a:ext cx="1161415" cy="436017"/>
          </a:xfrm>
          <a:prstGeom prst="rect">
            <a:avLst/>
          </a:prstGeom>
        </p:spPr>
        <p:txBody>
          <a:bodyPr vert="horz" wrap="square" lIns="0" tIns="0" rIns="0" bIns="0" rtlCol="0">
            <a:spAutoFit/>
          </a:bodyPr>
          <a:lstStyle/>
          <a:p>
            <a:pPr marL="46990" marR="5080" lvl="0" indent="-349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Network</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input: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221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221</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p:nvPr/>
        </p:nvSpPr>
        <p:spPr>
          <a:xfrm>
            <a:off x="3141993" y="2257730"/>
            <a:ext cx="1796046" cy="2212428"/>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3639417" y="2625763"/>
            <a:ext cx="977900" cy="1844887"/>
          </a:xfrm>
          <a:custGeom>
            <a:avLst/>
            <a:gdLst/>
            <a:ahLst/>
            <a:cxnLst/>
            <a:rect l="l" t="t" r="r" b="b"/>
            <a:pathLst>
              <a:path w="977900" h="1383664">
                <a:moveTo>
                  <a:pt x="0" y="0"/>
                </a:moveTo>
                <a:lnTo>
                  <a:pt x="977698" y="0"/>
                </a:lnTo>
                <a:lnTo>
                  <a:pt x="977698" y="1383297"/>
                </a:lnTo>
                <a:lnTo>
                  <a:pt x="0" y="1383297"/>
                </a:lnTo>
                <a:lnTo>
                  <a:pt x="0" y="0"/>
                </a:lnTo>
                <a:close/>
              </a:path>
            </a:pathLst>
          </a:custGeom>
          <a:ln w="38099">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graphicFrame>
        <p:nvGraphicFramePr>
          <p:cNvPr id="9" name="object 9"/>
          <p:cNvGraphicFramePr>
            <a:graphicFrameLocks noGrp="1"/>
          </p:cNvGraphicFramePr>
          <p:nvPr/>
        </p:nvGraphicFramePr>
        <p:xfrm>
          <a:off x="6427449" y="2504397"/>
          <a:ext cx="1293196" cy="1706345"/>
        </p:xfrm>
        <a:graphic>
          <a:graphicData uri="http://schemas.openxmlformats.org/drawingml/2006/table">
            <a:tbl>
              <a:tblPr firstRow="1" bandRow="1">
                <a:tableStyleId>{2D5ABB26-0587-4C30-8999-92F81FD0307C}</a:tableStyleId>
              </a:tblPr>
              <a:tblGrid>
                <a:gridCol w="646598">
                  <a:extLst>
                    <a:ext uri="{9D8B030D-6E8A-4147-A177-3AD203B41FA5}">
                      <a16:colId xmlns:a16="http://schemas.microsoft.com/office/drawing/2014/main" val="20000"/>
                    </a:ext>
                  </a:extLst>
                </a:gridCol>
                <a:gridCol w="646598">
                  <a:extLst>
                    <a:ext uri="{9D8B030D-6E8A-4147-A177-3AD203B41FA5}">
                      <a16:colId xmlns:a16="http://schemas.microsoft.com/office/drawing/2014/main" val="20001"/>
                    </a:ext>
                  </a:extLst>
                </a:gridCol>
              </a:tblGrid>
              <a:tr h="893248">
                <a:tc>
                  <a:txBody>
                    <a:bodyPr/>
                    <a:lstStyle/>
                    <a:p>
                      <a:pPr>
                        <a:lnSpc>
                          <a:spcPct val="100000"/>
                        </a:lnSpc>
                        <a:spcBef>
                          <a:spcPts val="50"/>
                        </a:spcBef>
                      </a:pPr>
                      <a:endParaRPr sz="1900">
                        <a:latin typeface="Times New Roman"/>
                        <a:cs typeface="Times New Roman"/>
                      </a:endParaRPr>
                    </a:p>
                    <a:p>
                      <a:pPr algn="ctr">
                        <a:lnSpc>
                          <a:spcPct val="100000"/>
                        </a:lnSpc>
                      </a:pPr>
                      <a:r>
                        <a:rPr sz="1900" spc="-5" dirty="0">
                          <a:latin typeface="Arial"/>
                          <a:cs typeface="Arial"/>
                        </a:rPr>
                        <a:t>0.5</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pPr>
                        <a:lnSpc>
                          <a:spcPct val="100000"/>
                        </a:lnSpc>
                        <a:spcBef>
                          <a:spcPts val="50"/>
                        </a:spcBef>
                      </a:pPr>
                      <a:endParaRPr sz="1900">
                        <a:latin typeface="Times New Roman"/>
                        <a:cs typeface="Times New Roman"/>
                      </a:endParaRPr>
                    </a:p>
                    <a:p>
                      <a:pPr algn="ctr">
                        <a:lnSpc>
                          <a:spcPct val="100000"/>
                        </a:lnSpc>
                      </a:pPr>
                      <a:r>
                        <a:rPr sz="1900" spc="-5" dirty="0">
                          <a:latin typeface="Arial"/>
                          <a:cs typeface="Arial"/>
                        </a:rPr>
                        <a:t>0.75</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0"/>
                  </a:ext>
                </a:extLst>
              </a:tr>
              <a:tr h="813097">
                <a:tc>
                  <a:txBody>
                    <a:bodyPr/>
                    <a:lstStyle/>
                    <a:p>
                      <a:pPr>
                        <a:lnSpc>
                          <a:spcPct val="100000"/>
                        </a:lnSpc>
                        <a:spcBef>
                          <a:spcPts val="45"/>
                        </a:spcBef>
                      </a:pPr>
                      <a:endParaRPr sz="1700">
                        <a:latin typeface="Times New Roman"/>
                        <a:cs typeface="Times New Roman"/>
                      </a:endParaRPr>
                    </a:p>
                    <a:p>
                      <a:pPr algn="ctr">
                        <a:lnSpc>
                          <a:spcPct val="100000"/>
                        </a:lnSpc>
                      </a:pPr>
                      <a:r>
                        <a:rPr sz="1900" spc="-5" dirty="0">
                          <a:latin typeface="Arial"/>
                          <a:cs typeface="Arial"/>
                        </a:rPr>
                        <a:t>0.6</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tc>
                  <a:txBody>
                    <a:bodyPr/>
                    <a:lstStyle/>
                    <a:p>
                      <a:pPr>
                        <a:lnSpc>
                          <a:spcPct val="100000"/>
                        </a:lnSpc>
                        <a:spcBef>
                          <a:spcPts val="45"/>
                        </a:spcBef>
                      </a:pPr>
                      <a:endParaRPr sz="1700">
                        <a:latin typeface="Times New Roman"/>
                        <a:cs typeface="Times New Roman"/>
                      </a:endParaRPr>
                    </a:p>
                    <a:p>
                      <a:pPr algn="ctr">
                        <a:lnSpc>
                          <a:spcPct val="100000"/>
                        </a:lnSpc>
                      </a:pPr>
                      <a:r>
                        <a:rPr sz="1900" spc="-5" dirty="0">
                          <a:latin typeface="Arial"/>
                          <a:cs typeface="Arial"/>
                        </a:rPr>
                        <a:t>0.8</a:t>
                      </a:r>
                      <a:endParaRPr sz="1900">
                        <a:latin typeface="Arial"/>
                        <a:cs typeface="Arial"/>
                      </a:endParaRPr>
                    </a:p>
                  </a:txBody>
                  <a:tcPr marL="0" marR="0" marT="0" marB="0">
                    <a:lnL w="9524">
                      <a:solidFill>
                        <a:srgbClr val="9E9E9E"/>
                      </a:solidFill>
                      <a:prstDash val="solid"/>
                    </a:lnL>
                    <a:lnR w="9524">
                      <a:solidFill>
                        <a:srgbClr val="9E9E9E"/>
                      </a:solidFill>
                      <a:prstDash val="solid"/>
                    </a:lnR>
                    <a:lnT w="9524">
                      <a:solidFill>
                        <a:srgbClr val="9E9E9E"/>
                      </a:solidFill>
                      <a:prstDash val="solid"/>
                    </a:lnT>
                    <a:lnB w="9524">
                      <a:solidFill>
                        <a:srgbClr val="9E9E9E"/>
                      </a:solidFill>
                      <a:prstDash val="solid"/>
                    </a:lnB>
                  </a:tcPr>
                </a:tc>
                <a:extLst>
                  <a:ext uri="{0D108BD9-81ED-4DB2-BD59-A6C34878D82A}">
                    <a16:rowId xmlns:a16="http://schemas.microsoft.com/office/drawing/2014/main" val="10001"/>
                  </a:ext>
                </a:extLst>
              </a:tr>
            </a:tbl>
          </a:graphicData>
        </a:graphic>
      </p:graphicFrame>
      <p:sp>
        <p:nvSpPr>
          <p:cNvPr id="10" name="object 10"/>
          <p:cNvSpPr txBox="1"/>
          <p:nvPr/>
        </p:nvSpPr>
        <p:spPr>
          <a:xfrm>
            <a:off x="6231624" y="4672321"/>
            <a:ext cx="1694814" cy="436017"/>
          </a:xfrm>
          <a:prstGeom prst="rect">
            <a:avLst/>
          </a:prstGeom>
        </p:spPr>
        <p:txBody>
          <a:bodyPr vert="horz" wrap="square" lIns="0" tIns="0" rIns="0" bIns="0" rtlCol="0">
            <a:spAutoFit/>
          </a:bodyPr>
          <a:lstStyle/>
          <a:p>
            <a:pPr marL="609600" marR="5080" lvl="0" indent="-59753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Classification scores:  P(cat)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3479117" y="4681185"/>
            <a:ext cx="1122045" cy="436017"/>
          </a:xfrm>
          <a:prstGeom prst="rect">
            <a:avLst/>
          </a:prstGeom>
        </p:spPr>
        <p:txBody>
          <a:bodyPr vert="horz" wrap="square" lIns="0" tIns="0" rIns="0" bIns="0" rtlCol="0">
            <a:spAutoFit/>
          </a:bodyPr>
          <a:lstStyle/>
          <a:p>
            <a:pPr marL="27305" marR="5080" lvl="0" indent="-1524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Larger</a:t>
            </a:r>
            <a:r>
              <a:rPr kumimoji="0" sz="1400" b="0" i="0" u="none" strike="noStrike" kern="1200" cap="none" spc="-5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image: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257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257</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12"/>
          <p:cNvSpPr/>
          <p:nvPr/>
        </p:nvSpPr>
        <p:spPr>
          <a:xfrm>
            <a:off x="3672642" y="2537130"/>
            <a:ext cx="1215390" cy="1844887"/>
          </a:xfrm>
          <a:custGeom>
            <a:avLst/>
            <a:gdLst/>
            <a:ahLst/>
            <a:cxnLst/>
            <a:rect l="l" t="t" r="r" b="b"/>
            <a:pathLst>
              <a:path w="1215389" h="1383664">
                <a:moveTo>
                  <a:pt x="0" y="0"/>
                </a:moveTo>
                <a:lnTo>
                  <a:pt x="1215297" y="0"/>
                </a:lnTo>
                <a:lnTo>
                  <a:pt x="1215297" y="1383297"/>
                </a:lnTo>
                <a:lnTo>
                  <a:pt x="0" y="1383297"/>
                </a:lnTo>
                <a:lnTo>
                  <a:pt x="0" y="0"/>
                </a:lnTo>
                <a:close/>
              </a:path>
            </a:pathLst>
          </a:custGeom>
          <a:ln w="38099">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object 13"/>
          <p:cNvSpPr/>
          <p:nvPr/>
        </p:nvSpPr>
        <p:spPr>
          <a:xfrm>
            <a:off x="3728592" y="2372729"/>
            <a:ext cx="977900" cy="1933787"/>
          </a:xfrm>
          <a:custGeom>
            <a:avLst/>
            <a:gdLst/>
            <a:ahLst/>
            <a:cxnLst/>
            <a:rect l="l" t="t" r="r" b="b"/>
            <a:pathLst>
              <a:path w="977900" h="1450339">
                <a:moveTo>
                  <a:pt x="0" y="0"/>
                </a:moveTo>
                <a:lnTo>
                  <a:pt x="977698" y="0"/>
                </a:lnTo>
                <a:lnTo>
                  <a:pt x="977698" y="1450197"/>
                </a:lnTo>
                <a:lnTo>
                  <a:pt x="0" y="1450197"/>
                </a:lnTo>
                <a:lnTo>
                  <a:pt x="0" y="0"/>
                </a:lnTo>
                <a:close/>
              </a:path>
            </a:pathLst>
          </a:custGeom>
          <a:ln w="38099">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4" name="object 14"/>
          <p:cNvSpPr/>
          <p:nvPr/>
        </p:nvSpPr>
        <p:spPr>
          <a:xfrm>
            <a:off x="3752467" y="2346330"/>
            <a:ext cx="977900" cy="1844887"/>
          </a:xfrm>
          <a:custGeom>
            <a:avLst/>
            <a:gdLst/>
            <a:ahLst/>
            <a:cxnLst/>
            <a:rect l="l" t="t" r="r" b="b"/>
            <a:pathLst>
              <a:path w="977900" h="1383664">
                <a:moveTo>
                  <a:pt x="0" y="0"/>
                </a:moveTo>
                <a:lnTo>
                  <a:pt x="977698" y="0"/>
                </a:lnTo>
                <a:lnTo>
                  <a:pt x="977698" y="1383297"/>
                </a:lnTo>
                <a:lnTo>
                  <a:pt x="0" y="1383297"/>
                </a:lnTo>
                <a:lnTo>
                  <a:pt x="0" y="0"/>
                </a:lnTo>
                <a:close/>
              </a:path>
            </a:pathLst>
          </a:custGeom>
          <a:ln w="38099">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29</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17" name="object 17"/>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p:nvPr/>
        </p:nvSpPr>
        <p:spPr>
          <a:xfrm>
            <a:off x="660151" y="2537129"/>
            <a:ext cx="1343025" cy="1654387"/>
          </a:xfrm>
          <a:custGeom>
            <a:avLst/>
            <a:gdLst/>
            <a:ahLst/>
            <a:cxnLst/>
            <a:rect l="l" t="t" r="r" b="b"/>
            <a:pathLst>
              <a:path w="1343025" h="1240789">
                <a:moveTo>
                  <a:pt x="0" y="0"/>
                </a:moveTo>
                <a:lnTo>
                  <a:pt x="1342497" y="0"/>
                </a:lnTo>
                <a:lnTo>
                  <a:pt x="1342497" y="1240197"/>
                </a:lnTo>
                <a:lnTo>
                  <a:pt x="0" y="1240197"/>
                </a:lnTo>
                <a:lnTo>
                  <a:pt x="0" y="0"/>
                </a:lnTo>
                <a:close/>
              </a:path>
            </a:pathLst>
          </a:custGeom>
          <a:ln w="38099">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Sliding Window:</a:t>
            </a:r>
            <a:r>
              <a:rPr spc="-20" dirty="0"/>
              <a:t> </a:t>
            </a:r>
            <a:r>
              <a:rPr spc="-5" dirty="0"/>
              <a:t>Overfeat</a:t>
            </a:r>
          </a:p>
        </p:txBody>
      </p:sp>
      <p:sp>
        <p:nvSpPr>
          <p:cNvPr id="6" name="object 6"/>
          <p:cNvSpPr txBox="1"/>
          <p:nvPr/>
        </p:nvSpPr>
        <p:spPr>
          <a:xfrm>
            <a:off x="751030" y="4424785"/>
            <a:ext cx="1161415" cy="436017"/>
          </a:xfrm>
          <a:prstGeom prst="rect">
            <a:avLst/>
          </a:prstGeom>
        </p:spPr>
        <p:txBody>
          <a:bodyPr vert="horz" wrap="square" lIns="0" tIns="0" rIns="0" bIns="0" rtlCol="0">
            <a:spAutoFit/>
          </a:bodyPr>
          <a:lstStyle/>
          <a:p>
            <a:pPr marL="46990" marR="5080" lvl="0" indent="-349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Network</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input: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221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221</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p:nvPr/>
        </p:nvSpPr>
        <p:spPr>
          <a:xfrm>
            <a:off x="3141993" y="2257730"/>
            <a:ext cx="1796046" cy="2212428"/>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3652717" y="2367161"/>
            <a:ext cx="1057910" cy="2103120"/>
          </a:xfrm>
          <a:custGeom>
            <a:avLst/>
            <a:gdLst/>
            <a:ahLst/>
            <a:cxnLst/>
            <a:rect l="l" t="t" r="r" b="b"/>
            <a:pathLst>
              <a:path w="1057910" h="1577339">
                <a:moveTo>
                  <a:pt x="0" y="0"/>
                </a:moveTo>
                <a:lnTo>
                  <a:pt x="1057497" y="0"/>
                </a:lnTo>
                <a:lnTo>
                  <a:pt x="1057497" y="1577096"/>
                </a:lnTo>
                <a:lnTo>
                  <a:pt x="0" y="1577096"/>
                </a:lnTo>
                <a:lnTo>
                  <a:pt x="0" y="0"/>
                </a:lnTo>
                <a:close/>
              </a:path>
            </a:pathLst>
          </a:custGeom>
          <a:ln w="38099">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txBox="1"/>
          <p:nvPr/>
        </p:nvSpPr>
        <p:spPr>
          <a:xfrm>
            <a:off x="6192104" y="4672321"/>
            <a:ext cx="1773555" cy="436017"/>
          </a:xfrm>
          <a:prstGeom prst="rect">
            <a:avLst/>
          </a:prstGeom>
        </p:spPr>
        <p:txBody>
          <a:bodyPr vert="horz" wrap="square" lIns="0" tIns="0" rIns="0" bIns="0" rtlCol="0">
            <a:spAutoFit/>
          </a:bodyPr>
          <a:lstStyle/>
          <a:p>
            <a:pPr marL="708660" marR="5080" lvl="0" indent="-69659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Classification score: P  (cat)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30</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15" name="object 15"/>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
        <p:nvSpPr>
          <p:cNvPr id="10" name="object 10"/>
          <p:cNvSpPr txBox="1"/>
          <p:nvPr/>
        </p:nvSpPr>
        <p:spPr>
          <a:xfrm>
            <a:off x="3479117" y="4681185"/>
            <a:ext cx="1122045" cy="436017"/>
          </a:xfrm>
          <a:prstGeom prst="rect">
            <a:avLst/>
          </a:prstGeom>
        </p:spPr>
        <p:txBody>
          <a:bodyPr vert="horz" wrap="square" lIns="0" tIns="0" rIns="0" bIns="0" rtlCol="0">
            <a:spAutoFit/>
          </a:bodyPr>
          <a:lstStyle/>
          <a:p>
            <a:pPr marL="27305" marR="5080" lvl="0" indent="-1524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Larger</a:t>
            </a:r>
            <a:r>
              <a:rPr kumimoji="0" sz="1400" b="0" i="0" u="none" strike="noStrike" kern="1200" cap="none" spc="-5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image:  3 </a:t>
            </a:r>
            <a:r>
              <a:rPr kumimoji="0" sz="1400" b="0" i="0" u="none" strike="noStrike" kern="1200" cap="none" spc="0" normalizeH="0" baseline="0" noProof="0" dirty="0">
                <a:ln>
                  <a:noFill/>
                </a:ln>
                <a:solidFill>
                  <a:prstClr val="black"/>
                </a:solidFill>
                <a:effectLst/>
                <a:uLnTx/>
                <a:uFillTx/>
                <a:latin typeface="Arial"/>
                <a:ea typeface="+mn-ea"/>
                <a:cs typeface="Arial"/>
              </a:rPr>
              <a:t>x </a:t>
            </a:r>
            <a:r>
              <a:rPr kumimoji="0" sz="1400" b="0" i="0" u="none" strike="noStrike" kern="1200" cap="none" spc="-5" normalizeH="0" baseline="0" noProof="0" dirty="0">
                <a:ln>
                  <a:noFill/>
                </a:ln>
                <a:solidFill>
                  <a:prstClr val="black"/>
                </a:solidFill>
                <a:effectLst/>
                <a:uLnTx/>
                <a:uFillTx/>
                <a:latin typeface="Arial"/>
                <a:ea typeface="+mn-ea"/>
                <a:cs typeface="Arial"/>
              </a:rPr>
              <a:t>257 </a:t>
            </a:r>
            <a:r>
              <a:rPr kumimoji="0" sz="1400" b="0" i="0" u="none" strike="noStrike" kern="1200" cap="none" spc="0" normalizeH="0" baseline="0" noProof="0" dirty="0">
                <a:ln>
                  <a:noFill/>
                </a:ln>
                <a:solidFill>
                  <a:prstClr val="black"/>
                </a:solidFill>
                <a:effectLst/>
                <a:uLnTx/>
                <a:uFillTx/>
                <a:latin typeface="Arial"/>
                <a:ea typeface="+mn-ea"/>
                <a:cs typeface="Arial"/>
              </a:rPr>
              <a:t>x</a:t>
            </a:r>
            <a:r>
              <a:rPr kumimoji="0" sz="1400" b="0" i="0" u="none" strike="noStrike" kern="1200" cap="none" spc="-8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257</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12"/>
          <p:cNvSpPr txBox="1"/>
          <p:nvPr/>
        </p:nvSpPr>
        <p:spPr>
          <a:xfrm>
            <a:off x="6736187" y="3252501"/>
            <a:ext cx="554990" cy="461665"/>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3000" b="0" i="0" u="none" strike="noStrike" kern="1200" cap="none" spc="-5" normalizeH="0" baseline="0" noProof="0" dirty="0">
                <a:ln>
                  <a:noFill/>
                </a:ln>
                <a:solidFill>
                  <a:prstClr val="black"/>
                </a:solidFill>
                <a:effectLst/>
                <a:uLnTx/>
                <a:uFillTx/>
                <a:latin typeface="Arial"/>
                <a:ea typeface="+mn-ea"/>
                <a:cs typeface="Arial"/>
              </a:rPr>
              <a:t>0.8</a:t>
            </a:r>
            <a:endParaRPr kumimoji="0" sz="30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Sliding Window:</a:t>
            </a:r>
            <a:r>
              <a:rPr spc="-20" dirty="0"/>
              <a:t> </a:t>
            </a:r>
            <a:r>
              <a:rPr spc="-5" dirty="0"/>
              <a:t>Overfeat</a:t>
            </a:r>
          </a:p>
        </p:txBody>
      </p:sp>
      <p:sp>
        <p:nvSpPr>
          <p:cNvPr id="5" name="object 5"/>
          <p:cNvSpPr/>
          <p:nvPr/>
        </p:nvSpPr>
        <p:spPr>
          <a:xfrm>
            <a:off x="299889" y="3078262"/>
            <a:ext cx="2976119" cy="1857863"/>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6" name="object 6"/>
          <p:cNvSpPr/>
          <p:nvPr/>
        </p:nvSpPr>
        <p:spPr>
          <a:xfrm>
            <a:off x="6971710" y="3078262"/>
            <a:ext cx="1788896" cy="1857863"/>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7" name="object 7"/>
          <p:cNvSpPr/>
          <p:nvPr/>
        </p:nvSpPr>
        <p:spPr>
          <a:xfrm>
            <a:off x="3604345" y="3113229"/>
            <a:ext cx="3081493" cy="1857863"/>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txBox="1"/>
          <p:nvPr/>
        </p:nvSpPr>
        <p:spPr>
          <a:xfrm>
            <a:off x="400648" y="1138145"/>
            <a:ext cx="3670300" cy="821956"/>
          </a:xfrm>
          <a:prstGeom prst="rect">
            <a:avLst/>
          </a:prstGeom>
        </p:spPr>
        <p:txBody>
          <a:bodyPr vert="horz" wrap="square" lIns="0" tIns="0" rIns="0" bIns="0" rtlCol="0">
            <a:spAutoFit/>
          </a:bodyPr>
          <a:lstStyle/>
          <a:p>
            <a:pPr marL="12700" marR="5080" lvl="0" indent="0" algn="l" defTabSz="914400" rtl="0" eaLnBrk="1" fontAlgn="base" latinLnBrk="0" hangingPunct="1">
              <a:lnSpc>
                <a:spcPct val="100699"/>
              </a:lnSpc>
              <a:spcBef>
                <a:spcPct val="0"/>
              </a:spcBef>
              <a:spcAft>
                <a:spcPct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In </a:t>
            </a:r>
            <a:r>
              <a:rPr kumimoji="0" sz="1800" b="0" i="0" u="none" strike="noStrike" kern="1200" cap="none" spc="-5" normalizeH="0" baseline="0" noProof="0">
                <a:ln>
                  <a:noFill/>
                </a:ln>
                <a:solidFill>
                  <a:prstClr val="black"/>
                </a:solidFill>
                <a:effectLst/>
                <a:uLnTx/>
                <a:uFillTx/>
                <a:latin typeface="Arial"/>
                <a:ea typeface="+mn-ea"/>
                <a:cs typeface="Arial"/>
              </a:rPr>
              <a:t>practice </a:t>
            </a:r>
            <a:r>
              <a:rPr kumimoji="0" lang="en-US" sz="1800" b="0" i="0" u="none" strike="noStrike" kern="1200" cap="none" spc="-5" normalizeH="0" baseline="0" noProof="0" dirty="0">
                <a:ln>
                  <a:noFill/>
                </a:ln>
                <a:solidFill>
                  <a:prstClr val="black"/>
                </a:solidFill>
                <a:effectLst/>
                <a:uLnTx/>
                <a:uFillTx/>
                <a:latin typeface="Arial"/>
                <a:ea typeface="+mn-ea"/>
                <a:cs typeface="Arial"/>
              </a:rPr>
              <a:t>they used </a:t>
            </a:r>
            <a:r>
              <a:rPr kumimoji="0" sz="1800" b="0" i="0" u="none" strike="noStrike" kern="1200" cap="none" spc="-5" normalizeH="0" baseline="0" noProof="0">
                <a:ln>
                  <a:noFill/>
                </a:ln>
                <a:solidFill>
                  <a:prstClr val="black"/>
                </a:solidFill>
                <a:effectLst/>
                <a:uLnTx/>
                <a:uFillTx/>
                <a:latin typeface="Arial"/>
                <a:ea typeface="+mn-ea"/>
                <a:cs typeface="Arial"/>
              </a:rPr>
              <a:t>many </a:t>
            </a:r>
            <a:r>
              <a:rPr kumimoji="0" sz="1800" b="0" i="0" u="none" strike="noStrike" kern="1200" cap="none" spc="-5" normalizeH="0" baseline="0" noProof="0" dirty="0">
                <a:ln>
                  <a:noFill/>
                </a:ln>
                <a:solidFill>
                  <a:prstClr val="black"/>
                </a:solidFill>
                <a:effectLst/>
                <a:uLnTx/>
                <a:uFillTx/>
                <a:latin typeface="Arial"/>
                <a:ea typeface="+mn-ea"/>
                <a:cs typeface="Arial"/>
              </a:rPr>
              <a:t>sliding window  locations and multiple</a:t>
            </a:r>
            <a:r>
              <a:rPr kumimoji="0" sz="1800" b="0" i="0" u="none" strike="noStrike" kern="1200" cap="none" spc="1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scales</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31</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15" name="object 15"/>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
        <p:nvSpPr>
          <p:cNvPr id="9" name="object 9"/>
          <p:cNvSpPr txBox="1"/>
          <p:nvPr/>
        </p:nvSpPr>
        <p:spPr>
          <a:xfrm>
            <a:off x="454427" y="2753879"/>
            <a:ext cx="252920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Window positions + </a:t>
            </a:r>
            <a:r>
              <a:rPr kumimoji="0" sz="1400" b="0" i="0" u="none" strike="noStrike" kern="1200" cap="none" spc="0" normalizeH="0" baseline="0" noProof="0" dirty="0">
                <a:ln>
                  <a:noFill/>
                </a:ln>
                <a:solidFill>
                  <a:prstClr val="black"/>
                </a:solidFill>
                <a:effectLst/>
                <a:uLnTx/>
                <a:uFillTx/>
                <a:latin typeface="Arial"/>
                <a:ea typeface="+mn-ea"/>
                <a:cs typeface="Arial"/>
              </a:rPr>
              <a:t>score</a:t>
            </a:r>
            <a:r>
              <a:rPr kumimoji="0" sz="1400" b="0" i="0" u="none" strike="noStrike" kern="1200" cap="none" spc="-1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maps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10"/>
          <p:cNvSpPr txBox="1"/>
          <p:nvPr/>
        </p:nvSpPr>
        <p:spPr>
          <a:xfrm>
            <a:off x="4223633" y="2788828"/>
            <a:ext cx="184340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Box regression</a:t>
            </a:r>
            <a:r>
              <a:rPr kumimoji="0" sz="1400" b="0" i="0" u="none" strike="noStrike" kern="1200" cap="none" spc="-1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outputs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7196672" y="2753879"/>
            <a:ext cx="133921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Final</a:t>
            </a:r>
            <a:r>
              <a:rPr kumimoji="0" sz="1400" b="0" i="0" u="none" strike="noStrike" kern="1200" cap="none" spc="-3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Predictions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647700" y="1219200"/>
            <a:ext cx="7848600" cy="4419600"/>
          </a:xfrm>
          <a:prstGeom prst="rect">
            <a:avLst/>
          </a:prstGeom>
          <a:noFill/>
          <a:ln w="9525">
            <a:noFill/>
            <a:miter lim="800000"/>
            <a:headEnd/>
            <a:tailEnd/>
          </a:ln>
          <a:effectLst/>
        </p:spPr>
      </p:pic>
      <p:sp>
        <p:nvSpPr>
          <p:cNvPr id="3" name="TextBox 2"/>
          <p:cNvSpPr txBox="1"/>
          <p:nvPr/>
        </p:nvSpPr>
        <p:spPr>
          <a:xfrm>
            <a:off x="587829" y="522514"/>
            <a:ext cx="739357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itchFamily="34" charset="0"/>
                <a:ea typeface="+mn-ea"/>
                <a:cs typeface="+mn-cs"/>
              </a:rPr>
              <a:t>So, the sliding window idea is a promising one: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47700" y="1219200"/>
            <a:ext cx="7848600" cy="44196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647700" y="1219200"/>
            <a:ext cx="7848600" cy="44196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647700" y="1219200"/>
            <a:ext cx="7848600" cy="441960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647700" y="1219200"/>
            <a:ext cx="7848600" cy="44196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spc="-5" dirty="0"/>
              <a:t>So, </a:t>
            </a:r>
            <a:r>
              <a:rPr spc="-5"/>
              <a:t>Detection </a:t>
            </a:r>
            <a:r>
              <a:rPr spc="-5" dirty="0"/>
              <a:t>as</a:t>
            </a:r>
            <a:r>
              <a:rPr dirty="0"/>
              <a:t> </a:t>
            </a:r>
            <a:r>
              <a:rPr spc="-5" dirty="0"/>
              <a:t>Classification</a:t>
            </a:r>
          </a:p>
        </p:txBody>
      </p:sp>
      <p:sp>
        <p:nvSpPr>
          <p:cNvPr id="6" name="object 6"/>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48</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
        <p:nvSpPr>
          <p:cNvPr id="5" name="object 5"/>
          <p:cNvSpPr txBox="1"/>
          <p:nvPr/>
        </p:nvSpPr>
        <p:spPr>
          <a:xfrm>
            <a:off x="359923" y="1871494"/>
            <a:ext cx="7660640" cy="1859483"/>
          </a:xfrm>
          <a:prstGeom prst="rect">
            <a:avLst/>
          </a:prstGeom>
        </p:spPr>
        <p:txBody>
          <a:bodyPr vert="horz" wrap="square" lIns="0" tIns="0" rIns="0" bIns="0" rtlCol="0">
            <a:spAutoFit/>
          </a:bodyPr>
          <a:lstStyle/>
          <a:p>
            <a:pPr marL="12700" marR="291465" lvl="0" indent="0" algn="l" defTabSz="914400" rtl="0" eaLnBrk="1" fontAlgn="base" latinLnBrk="0" hangingPunct="1">
              <a:lnSpc>
                <a:spcPts val="2850"/>
              </a:lnSpc>
              <a:spcBef>
                <a:spcPct val="0"/>
              </a:spcBef>
              <a:spcAft>
                <a:spcPct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Arial"/>
                <a:ea typeface="+mn-ea"/>
                <a:cs typeface="Arial"/>
              </a:rPr>
              <a:t>Problem</a:t>
            </a:r>
            <a:r>
              <a:rPr kumimoji="0" sz="2400" b="0" i="0" u="none" strike="noStrike" kern="1200" cap="none" spc="-5" normalizeH="0" baseline="0" noProof="0" dirty="0">
                <a:ln>
                  <a:noFill/>
                </a:ln>
                <a:solidFill>
                  <a:prstClr val="black"/>
                </a:solidFill>
                <a:effectLst/>
                <a:uLnTx/>
                <a:uFillTx/>
                <a:latin typeface="Arial"/>
                <a:ea typeface="+mn-ea"/>
                <a:cs typeface="Arial"/>
              </a:rPr>
              <a:t>: Need to test many positions and scales,  and use a computationally demanding classifier</a:t>
            </a:r>
            <a:r>
              <a:rPr kumimoji="0" sz="2400" b="0" i="0" u="none" strike="noStrike" kern="1200" cap="none" spc="105" normalizeH="0" baseline="0" noProof="0" dirty="0">
                <a:ln>
                  <a:noFill/>
                </a:ln>
                <a:solidFill>
                  <a:prstClr val="black"/>
                </a:solidFill>
                <a:effectLst/>
                <a:uLnTx/>
                <a:uFillTx/>
                <a:latin typeface="Arial"/>
                <a:ea typeface="+mn-ea"/>
                <a:cs typeface="Arial"/>
              </a:rPr>
              <a:t> </a:t>
            </a:r>
            <a:r>
              <a:rPr kumimoji="0" sz="2400" b="0" i="0" u="none" strike="noStrike" kern="1200" cap="none" spc="-5" normalizeH="0" baseline="0" noProof="0" dirty="0">
                <a:ln>
                  <a:noFill/>
                </a:ln>
                <a:solidFill>
                  <a:prstClr val="black"/>
                </a:solidFill>
                <a:effectLst/>
                <a:uLnTx/>
                <a:uFillTx/>
                <a:latin typeface="Arial"/>
                <a:ea typeface="+mn-ea"/>
                <a:cs typeface="Arial"/>
              </a:rPr>
              <a:t>(CNN)</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base" latinLnBrk="0" hangingPunct="1">
              <a:lnSpc>
                <a:spcPct val="100000"/>
              </a:lnSpc>
              <a:spcBef>
                <a:spcPct val="0"/>
              </a:spcBef>
              <a:spcAft>
                <a:spcPct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Arial"/>
                <a:ea typeface="+mn-ea"/>
                <a:cs typeface="Arial"/>
              </a:rPr>
              <a:t>Solution: </a:t>
            </a:r>
            <a:r>
              <a:rPr kumimoji="0" sz="2400" b="0" i="0" u="none" strike="noStrike" kern="1200" cap="none" spc="-5" normalizeH="0" baseline="0" noProof="0" dirty="0">
                <a:ln>
                  <a:noFill/>
                </a:ln>
                <a:solidFill>
                  <a:prstClr val="black"/>
                </a:solidFill>
                <a:effectLst/>
                <a:uLnTx/>
                <a:uFillTx/>
                <a:latin typeface="Arial"/>
                <a:ea typeface="+mn-ea"/>
                <a:cs typeface="Arial"/>
              </a:rPr>
              <a:t>Only look at a tiny subset of possible</a:t>
            </a:r>
            <a:r>
              <a:rPr kumimoji="0" sz="2400" b="0" i="0" u="none" strike="noStrike" kern="1200" cap="none" spc="114" normalizeH="0" baseline="0" noProof="0" dirty="0">
                <a:ln>
                  <a:noFill/>
                </a:ln>
                <a:solidFill>
                  <a:prstClr val="black"/>
                </a:solidFill>
                <a:effectLst/>
                <a:uLnTx/>
                <a:uFillTx/>
                <a:latin typeface="Arial"/>
                <a:ea typeface="+mn-ea"/>
                <a:cs typeface="Arial"/>
              </a:rPr>
              <a:t> </a:t>
            </a:r>
            <a:r>
              <a:rPr kumimoji="0" sz="2400" b="0" i="0" u="none" strike="noStrike" kern="1200" cap="none" spc="-5" normalizeH="0" baseline="0" noProof="0" dirty="0">
                <a:ln>
                  <a:noFill/>
                </a:ln>
                <a:solidFill>
                  <a:prstClr val="black"/>
                </a:solidFill>
                <a:effectLst/>
                <a:uLnTx/>
                <a:uFillTx/>
                <a:latin typeface="Arial"/>
                <a:ea typeface="+mn-ea"/>
                <a:cs typeface="Arial"/>
              </a:rPr>
              <a:t>positions</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p:nvPr/>
        </p:nvSpPr>
        <p:spPr>
          <a:xfrm>
            <a:off x="5548338" y="3067129"/>
            <a:ext cx="3105368" cy="2755727"/>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Region</a:t>
            </a:r>
            <a:r>
              <a:rPr spc="-40" dirty="0"/>
              <a:t> </a:t>
            </a:r>
            <a:r>
              <a:rPr spc="-5" dirty="0"/>
              <a:t>Proposals</a:t>
            </a:r>
          </a:p>
        </p:txBody>
      </p:sp>
      <p:sp>
        <p:nvSpPr>
          <p:cNvPr id="6" name="object 6"/>
          <p:cNvSpPr/>
          <p:nvPr/>
        </p:nvSpPr>
        <p:spPr>
          <a:xfrm>
            <a:off x="490273" y="3066929"/>
            <a:ext cx="3105368" cy="2755727"/>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7" name="object 7"/>
          <p:cNvSpPr/>
          <p:nvPr/>
        </p:nvSpPr>
        <p:spPr>
          <a:xfrm>
            <a:off x="3734092" y="4444991"/>
            <a:ext cx="1504950" cy="0"/>
          </a:xfrm>
          <a:custGeom>
            <a:avLst/>
            <a:gdLst/>
            <a:ahLst/>
            <a:cxnLst/>
            <a:rect l="l" t="t" r="r" b="b"/>
            <a:pathLst>
              <a:path w="1504950">
                <a:moveTo>
                  <a:pt x="0" y="0"/>
                </a:moveTo>
                <a:lnTo>
                  <a:pt x="1504346"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5238442" y="4382060"/>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txBox="1"/>
          <p:nvPr/>
        </p:nvSpPr>
        <p:spPr>
          <a:xfrm>
            <a:off x="1212945" y="1194339"/>
            <a:ext cx="6474460" cy="830997"/>
          </a:xfrm>
          <a:prstGeom prst="rect">
            <a:avLst/>
          </a:prstGeom>
        </p:spPr>
        <p:txBody>
          <a:bodyPr vert="horz" wrap="square" lIns="0" tIns="0" rIns="0" bIns="0" rtlCol="0">
            <a:spAutoFit/>
          </a:bodyPr>
          <a:lstStyle/>
          <a:p>
            <a:pPr marL="379095" marR="0" lvl="0" indent="-366395" algn="l" defTabSz="914400" rtl="0" eaLnBrk="1" fontAlgn="base" latinLnBrk="0" hangingPunct="1">
              <a:lnSpc>
                <a:spcPct val="100000"/>
              </a:lnSpc>
              <a:spcBef>
                <a:spcPct val="0"/>
              </a:spcBef>
              <a:spcAft>
                <a:spcPct val="0"/>
              </a:spcAft>
              <a:buClrTx/>
              <a:buSzTx/>
              <a:buFontTx/>
              <a:buChar char="●"/>
              <a:tabLst>
                <a:tab pos="379095" algn="l"/>
                <a:tab pos="379730"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Find “blobby” image regions that are likely to contain</a:t>
            </a:r>
            <a:r>
              <a:rPr kumimoji="0" sz="1800" b="0" i="0" u="none" strike="noStrike" kern="1200" cap="none" spc="14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objects</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379095" marR="0" lvl="0" indent="-366395" algn="l" defTabSz="914400" rtl="0" eaLnBrk="1" fontAlgn="base" latinLnBrk="0" hangingPunct="1">
              <a:lnSpc>
                <a:spcPct val="100000"/>
              </a:lnSpc>
              <a:spcBef>
                <a:spcPts val="15"/>
              </a:spcBef>
              <a:spcAft>
                <a:spcPct val="0"/>
              </a:spcAft>
              <a:buClrTx/>
              <a:buSzTx/>
              <a:buFontTx/>
              <a:buChar char="●"/>
              <a:tabLst>
                <a:tab pos="379095" algn="l"/>
                <a:tab pos="379730"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“Class-agnostic” object</a:t>
            </a:r>
            <a:r>
              <a:rPr kumimoji="0" sz="1800" b="0" i="0" u="none" strike="noStrike" kern="1200" cap="none" spc="3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detector</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379095" marR="0" lvl="0" indent="-366395" algn="l" defTabSz="914400" rtl="0" eaLnBrk="1" fontAlgn="base" latinLnBrk="0" hangingPunct="1">
              <a:lnSpc>
                <a:spcPct val="100000"/>
              </a:lnSpc>
              <a:spcBef>
                <a:spcPts val="15"/>
              </a:spcBef>
              <a:spcAft>
                <a:spcPct val="0"/>
              </a:spcAft>
              <a:buClrTx/>
              <a:buSzTx/>
              <a:buFontTx/>
              <a:buChar char="●"/>
              <a:tabLst>
                <a:tab pos="379095" algn="l"/>
                <a:tab pos="379730"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Look for “blob-like”</a:t>
            </a:r>
            <a:r>
              <a:rPr kumimoji="0" sz="1800" b="0" i="0" u="none" strike="noStrike" kern="1200" cap="none" spc="1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regions</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10"/>
          <p:cNvSpPr/>
          <p:nvPr/>
        </p:nvSpPr>
        <p:spPr>
          <a:xfrm>
            <a:off x="5802591" y="3694459"/>
            <a:ext cx="1407795" cy="1877060"/>
          </a:xfrm>
          <a:custGeom>
            <a:avLst/>
            <a:gdLst/>
            <a:ahLst/>
            <a:cxnLst/>
            <a:rect l="l" t="t" r="r" b="b"/>
            <a:pathLst>
              <a:path w="1407795" h="1407795">
                <a:moveTo>
                  <a:pt x="0" y="0"/>
                </a:moveTo>
                <a:lnTo>
                  <a:pt x="1407297" y="0"/>
                </a:lnTo>
                <a:lnTo>
                  <a:pt x="1407297" y="1407297"/>
                </a:lnTo>
                <a:lnTo>
                  <a:pt x="0" y="1407297"/>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object 11"/>
          <p:cNvSpPr/>
          <p:nvPr/>
        </p:nvSpPr>
        <p:spPr>
          <a:xfrm>
            <a:off x="6345487" y="3185128"/>
            <a:ext cx="2231390" cy="2538307"/>
          </a:xfrm>
          <a:custGeom>
            <a:avLst/>
            <a:gdLst/>
            <a:ahLst/>
            <a:cxnLst/>
            <a:rect l="l" t="t" r="r" b="b"/>
            <a:pathLst>
              <a:path w="2231390" h="1903729">
                <a:moveTo>
                  <a:pt x="0" y="0"/>
                </a:moveTo>
                <a:lnTo>
                  <a:pt x="2231095" y="0"/>
                </a:lnTo>
                <a:lnTo>
                  <a:pt x="2231095" y="1903196"/>
                </a:lnTo>
                <a:lnTo>
                  <a:pt x="0" y="1903196"/>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2" name="object 12"/>
          <p:cNvSpPr/>
          <p:nvPr/>
        </p:nvSpPr>
        <p:spPr>
          <a:xfrm>
            <a:off x="7287937" y="4108993"/>
            <a:ext cx="296545" cy="336127"/>
          </a:xfrm>
          <a:custGeom>
            <a:avLst/>
            <a:gdLst/>
            <a:ahLst/>
            <a:cxnLst/>
            <a:rect l="l" t="t" r="r" b="b"/>
            <a:pathLst>
              <a:path w="296545" h="252095">
                <a:moveTo>
                  <a:pt x="0" y="0"/>
                </a:moveTo>
                <a:lnTo>
                  <a:pt x="296099" y="0"/>
                </a:lnTo>
                <a:lnTo>
                  <a:pt x="296099" y="251999"/>
                </a:lnTo>
                <a:lnTo>
                  <a:pt x="0" y="251999"/>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object 13"/>
          <p:cNvSpPr/>
          <p:nvPr/>
        </p:nvSpPr>
        <p:spPr>
          <a:xfrm>
            <a:off x="7952861" y="3772992"/>
            <a:ext cx="469265" cy="524933"/>
          </a:xfrm>
          <a:custGeom>
            <a:avLst/>
            <a:gdLst/>
            <a:ahLst/>
            <a:cxnLst/>
            <a:rect l="l" t="t" r="r" b="b"/>
            <a:pathLst>
              <a:path w="469265" h="393700">
                <a:moveTo>
                  <a:pt x="0" y="0"/>
                </a:moveTo>
                <a:lnTo>
                  <a:pt x="469199" y="0"/>
                </a:lnTo>
                <a:lnTo>
                  <a:pt x="469199" y="393599"/>
                </a:lnTo>
                <a:lnTo>
                  <a:pt x="0" y="393599"/>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4" name="object 14"/>
          <p:cNvSpPr/>
          <p:nvPr/>
        </p:nvSpPr>
        <p:spPr>
          <a:xfrm>
            <a:off x="7473363" y="3675461"/>
            <a:ext cx="216535" cy="254847"/>
          </a:xfrm>
          <a:custGeom>
            <a:avLst/>
            <a:gdLst/>
            <a:ahLst/>
            <a:cxnLst/>
            <a:rect l="l" t="t" r="r" b="b"/>
            <a:pathLst>
              <a:path w="216534" h="191135">
                <a:moveTo>
                  <a:pt x="0" y="0"/>
                </a:moveTo>
                <a:lnTo>
                  <a:pt x="215999" y="0"/>
                </a:lnTo>
                <a:lnTo>
                  <a:pt x="215999" y="191099"/>
                </a:lnTo>
                <a:lnTo>
                  <a:pt x="0" y="191099"/>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p:nvPr/>
        </p:nvSpPr>
        <p:spPr>
          <a:xfrm>
            <a:off x="7051688" y="3813561"/>
            <a:ext cx="216535" cy="254847"/>
          </a:xfrm>
          <a:custGeom>
            <a:avLst/>
            <a:gdLst/>
            <a:ahLst/>
            <a:cxnLst/>
            <a:rect l="l" t="t" r="r" b="b"/>
            <a:pathLst>
              <a:path w="216534" h="191135">
                <a:moveTo>
                  <a:pt x="0" y="0"/>
                </a:moveTo>
                <a:lnTo>
                  <a:pt x="215999" y="0"/>
                </a:lnTo>
                <a:lnTo>
                  <a:pt x="215999" y="191099"/>
                </a:lnTo>
                <a:lnTo>
                  <a:pt x="0" y="191099"/>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6" name="object 16"/>
          <p:cNvSpPr/>
          <p:nvPr/>
        </p:nvSpPr>
        <p:spPr>
          <a:xfrm>
            <a:off x="5840138" y="4312191"/>
            <a:ext cx="393700" cy="467360"/>
          </a:xfrm>
          <a:custGeom>
            <a:avLst/>
            <a:gdLst/>
            <a:ahLst/>
            <a:cxnLst/>
            <a:rect l="l" t="t" r="r" b="b"/>
            <a:pathLst>
              <a:path w="393700" h="350520">
                <a:moveTo>
                  <a:pt x="0" y="0"/>
                </a:moveTo>
                <a:lnTo>
                  <a:pt x="393599" y="0"/>
                </a:lnTo>
                <a:lnTo>
                  <a:pt x="393599" y="350099"/>
                </a:lnTo>
                <a:lnTo>
                  <a:pt x="0" y="350099"/>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7" name="object 17"/>
          <p:cNvSpPr/>
          <p:nvPr/>
        </p:nvSpPr>
        <p:spPr>
          <a:xfrm>
            <a:off x="6025088" y="3905792"/>
            <a:ext cx="393700" cy="467360"/>
          </a:xfrm>
          <a:custGeom>
            <a:avLst/>
            <a:gdLst/>
            <a:ahLst/>
            <a:cxnLst/>
            <a:rect l="l" t="t" r="r" b="b"/>
            <a:pathLst>
              <a:path w="393700" h="350520">
                <a:moveTo>
                  <a:pt x="0" y="0"/>
                </a:moveTo>
                <a:lnTo>
                  <a:pt x="393599" y="0"/>
                </a:lnTo>
                <a:lnTo>
                  <a:pt x="393599" y="350099"/>
                </a:lnTo>
                <a:lnTo>
                  <a:pt x="0" y="350099"/>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8" name="object 18"/>
          <p:cNvSpPr/>
          <p:nvPr/>
        </p:nvSpPr>
        <p:spPr>
          <a:xfrm>
            <a:off x="6449736" y="3397794"/>
            <a:ext cx="393700" cy="336127"/>
          </a:xfrm>
          <a:custGeom>
            <a:avLst/>
            <a:gdLst/>
            <a:ahLst/>
            <a:cxnLst/>
            <a:rect l="l" t="t" r="r" b="b"/>
            <a:pathLst>
              <a:path w="393700" h="252094">
                <a:moveTo>
                  <a:pt x="0" y="0"/>
                </a:moveTo>
                <a:lnTo>
                  <a:pt x="393599" y="0"/>
                </a:lnTo>
                <a:lnTo>
                  <a:pt x="393599" y="251999"/>
                </a:lnTo>
                <a:lnTo>
                  <a:pt x="0" y="251999"/>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9" name="object 19"/>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49</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21" name="object 21"/>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7297" name="Rectangle 127"/>
          <p:cNvSpPr>
            <a:spLocks noChangeArrowheads="1"/>
          </p:cNvSpPr>
          <p:nvPr/>
        </p:nvSpPr>
        <p:spPr bwMode="auto">
          <a:xfrm>
            <a:off x="6172200" y="4343400"/>
            <a:ext cx="381000" cy="3810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269440" name="Group 12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7421" name="Rectangle 252"/>
          <p:cNvSpPr>
            <a:spLocks noChangeArrowheads="1"/>
          </p:cNvSpPr>
          <p:nvPr/>
        </p:nvSpPr>
        <p:spPr bwMode="auto">
          <a:xfrm>
            <a:off x="1812925" y="4025900"/>
            <a:ext cx="1066800" cy="9906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7170"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name="Equation" r:id="rId4" imgW="7315200" imgH="4495800" progId="Equation.3">
                  <p:embed/>
                </p:oleObj>
              </mc:Choice>
              <mc:Fallback>
                <p:oleObj name="Equation" r:id="rId4" imgW="7315200" imgH="449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7171" name="Object 381"/>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name="Equation" r:id="rId6" imgW="7315200" imgH="4178300" progId="Equation.3">
                  <p:embed/>
                </p:oleObj>
              </mc:Choice>
              <mc:Fallback>
                <p:oleObj name="Equation" r:id="rId6" imgW="7315200" imgH="417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7422" name="Rectangle 16"/>
          <p:cNvSpPr txBox="1">
            <a:spLocks noChangeArrowheads="1"/>
          </p:cNvSpPr>
          <p:nvPr/>
        </p:nvSpPr>
        <p:spPr bwMode="auto">
          <a:xfrm>
            <a:off x="457200" y="0"/>
            <a:ext cx="8229600" cy="1143000"/>
          </a:xfrm>
          <a:prstGeom prst="rect">
            <a:avLst/>
          </a:prstGeom>
          <a:noFill/>
          <a:ln w="9525">
            <a:noFill/>
            <a:miter lim="800000"/>
            <a:headEnd/>
            <a:tailEnd/>
          </a:ln>
        </p:spPr>
        <p:txBody>
          <a:bodyPr/>
          <a:lstStyle/>
          <a:p>
            <a:pPr defTabSz="457200" fontAlgn="auto">
              <a:spcBef>
                <a:spcPts val="0"/>
              </a:spcBef>
              <a:spcAft>
                <a:spcPts val="0"/>
              </a:spcAft>
              <a:defRPr/>
            </a:pPr>
            <a:r>
              <a:rPr lang="en-US" sz="3600">
                <a:solidFill>
                  <a:srgbClr val="000000"/>
                </a:solidFill>
                <a:latin typeface="Calibri" pitchFamily="34" charset="0"/>
              </a:rPr>
              <a:t>Image filtering</a:t>
            </a:r>
          </a:p>
        </p:txBody>
      </p:sp>
      <p:grpSp>
        <p:nvGrpSpPr>
          <p:cNvPr id="7423" name="Group 4"/>
          <p:cNvGrpSpPr>
            <a:grpSpLocks noChangeAspect="1"/>
          </p:cNvGrpSpPr>
          <p:nvPr/>
        </p:nvGrpSpPr>
        <p:grpSpPr bwMode="auto">
          <a:xfrm>
            <a:off x="7543800" y="304800"/>
            <a:ext cx="1143000" cy="973138"/>
            <a:chOff x="3799" y="2064"/>
            <a:chExt cx="1433" cy="1136"/>
          </a:xfrm>
        </p:grpSpPr>
        <p:grpSp>
          <p:nvGrpSpPr>
            <p:cNvPr id="7426" name="Group 5"/>
            <p:cNvGrpSpPr>
              <a:grpSpLocks/>
            </p:cNvGrpSpPr>
            <p:nvPr/>
          </p:nvGrpSpPr>
          <p:grpSpPr bwMode="auto">
            <a:xfrm>
              <a:off x="4080" y="2064"/>
              <a:ext cx="1152" cy="1136"/>
              <a:chOff x="144" y="144"/>
              <a:chExt cx="1152" cy="1136"/>
            </a:xfrm>
          </p:grpSpPr>
          <p:sp>
            <p:nvSpPr>
              <p:cNvPr id="7428"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7429"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7430"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7431"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7432"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7433"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7434"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7435"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7436"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7437"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7438"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7439"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7440"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7441"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7442"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7443"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7444"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grpSp>
        <p:pic>
          <p:nvPicPr>
            <p:cNvPr id="7427" name="Picture 23" descr="txp_fi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aphicFrame>
        <p:nvGraphicFramePr>
          <p:cNvPr id="7172"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name="Equation" r:id="rId9" imgW="7315200" imgH="4038600" progId="Equation.3">
                  <p:embed/>
                </p:oleObj>
              </mc:Choice>
              <mc:Fallback>
                <p:oleObj name="Equation" r:id="rId9" imgW="7315200" imgH="403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7424" name="Text Box 376"/>
          <p:cNvSpPr txBox="1">
            <a:spLocks noChangeArrowheads="1"/>
          </p:cNvSpPr>
          <p:nvPr/>
        </p:nvSpPr>
        <p:spPr bwMode="auto">
          <a:xfrm>
            <a:off x="7762875" y="6550025"/>
            <a:ext cx="1381125" cy="30797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defRPr/>
            </a:pPr>
            <a:r>
              <a:rPr lang="en-US" sz="1400">
                <a:solidFill>
                  <a:prstClr val="black"/>
                </a:solidFill>
                <a:latin typeface="Calibri"/>
                <a:cs typeface="Arial" charset="0"/>
              </a:rPr>
              <a:t>Credit: S. Seitz</a:t>
            </a:r>
          </a:p>
        </p:txBody>
      </p:sp>
      <p:sp>
        <p:nvSpPr>
          <p:cNvPr id="7425" name="TextBox 31"/>
          <p:cNvSpPr txBox="1">
            <a:spLocks noChangeArrowheads="1"/>
          </p:cNvSpPr>
          <p:nvPr/>
        </p:nvSpPr>
        <p:spPr bwMode="auto">
          <a:xfrm>
            <a:off x="6216650" y="4351338"/>
            <a:ext cx="325438" cy="369887"/>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lang="en-US" sz="1800" b="1">
                <a:solidFill>
                  <a:prstClr val="black"/>
                </a:solidFill>
                <a:latin typeface="Calibri"/>
              </a:rPr>
              <a:t>?</a:t>
            </a:r>
          </a:p>
        </p:txBody>
      </p:sp>
      <p:graphicFrame>
        <p:nvGraphicFramePr>
          <p:cNvPr id="7173" name="Object 381"/>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name="Equation" r:id="rId11" imgW="7315200" imgH="1257300" progId="Equation.3">
                  <p:embed/>
                </p:oleObj>
              </mc:Choice>
              <mc:Fallback>
                <p:oleObj name="Equation" r:id="rId11" imgW="7315200" imgH="1257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defTabSz="457200" fontAlgn="auto">
              <a:spcBef>
                <a:spcPts val="0"/>
              </a:spcBef>
              <a:spcAft>
                <a:spcPts val="0"/>
              </a:spcAft>
              <a:defRPr/>
            </a:pPr>
            <a:fld id="{59FD308E-476E-4721-994F-FF78B4B07E46}" type="slidenum">
              <a:rPr lang="en-US" smtClean="0">
                <a:solidFill>
                  <a:prstClr val="black">
                    <a:tint val="75000"/>
                  </a:prstClr>
                </a:solidFill>
                <a:latin typeface="Calibri"/>
              </a:rPr>
              <a:pPr defTabSz="457200" fontAlgn="auto">
                <a:spcBef>
                  <a:spcPts val="0"/>
                </a:spcBef>
                <a:spcAft>
                  <a:spcPts val="0"/>
                </a:spcAft>
                <a:defRPr/>
              </a:pPr>
              <a:t>8</a:t>
            </a:fld>
            <a:endParaRPr lang="en-US">
              <a:solidFill>
                <a:prstClr val="black">
                  <a:tint val="75000"/>
                </a:prstClr>
              </a:solidFill>
              <a:latin typeface="Calibri"/>
            </a:endParaRPr>
          </a:p>
        </p:txBody>
      </p:sp>
    </p:spTree>
    <p:extLst>
      <p:ext uri="{BB962C8B-B14F-4D97-AF65-F5344CB8AC3E}">
        <p14:creationId xmlns:p14="http://schemas.microsoft.com/office/powerpoint/2010/main" val="14612238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 dirty="0"/>
              <a:t>(Region-Proposal CNN: </a:t>
            </a:r>
            <a:r>
              <a:rPr lang="en-US" spc="-5" dirty="0"/>
              <a:t>R-CNN)</a:t>
            </a:r>
            <a:br>
              <a:rPr lang="en-US" spc="-5" dirty="0"/>
            </a:br>
            <a:endParaRPr lang="en-US" dirty="0"/>
          </a:p>
        </p:txBody>
      </p:sp>
      <p:sp>
        <p:nvSpPr>
          <p:cNvPr id="3" name="Content Placeholder 2"/>
          <p:cNvSpPr>
            <a:spLocks noGrp="1"/>
          </p:cNvSpPr>
          <p:nvPr>
            <p:ph idx="1"/>
          </p:nvPr>
        </p:nvSpPr>
        <p:spPr/>
        <p:txBody>
          <a:bodyPr/>
          <a:lstStyle/>
          <a:p>
            <a:r>
              <a:rPr lang="en-US" dirty="0"/>
              <a:t>The first step is to do a “selective search”.</a:t>
            </a:r>
          </a:p>
          <a:p>
            <a:r>
              <a:rPr lang="en-US" dirty="0"/>
              <a:t>Propose category-independent regions of interest by selective search (~2k candidates per image). Those regions may contain target objects and they are of different sizes.</a:t>
            </a:r>
          </a:p>
          <a:p>
            <a:r>
              <a:rPr lang="en-US" dirty="0"/>
              <a:t>This could be done using traditional techniques like (SIFT, HOG, Color, etc.)</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5DEC96-22B0-472D-BFFD-B474100D56F0}" type="slidenum">
              <a:rPr kumimoji="0" lang="en-GB" sz="1200" b="0" i="0" u="none" strike="noStrike" kern="1200" cap="none" spc="0" normalizeH="0" baseline="0" noProof="0" smtClean="0">
                <a:ln>
                  <a:noFill/>
                </a:ln>
                <a:solidFill>
                  <a:srgbClr val="04617B">
                    <a:shade val="90000"/>
                  </a:srgbClr>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GB" sz="1200" b="0" i="0" u="none" strike="noStrike" kern="1200" cap="none" spc="0" normalizeH="0" baseline="0" noProof="0">
              <a:ln>
                <a:noFill/>
              </a:ln>
              <a:solidFill>
                <a:srgbClr val="04617B">
                  <a:shade val="90000"/>
                </a:srgbClr>
              </a:solidFill>
              <a:effectLst/>
              <a:uLnTx/>
              <a:uFillTx/>
              <a:latin typeface="Tahoma" pitchFamily="34" charset="0"/>
              <a:ea typeface="+mn-ea"/>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Region Proposals: Selective</a:t>
            </a:r>
            <a:r>
              <a:rPr spc="25" dirty="0"/>
              <a:t> </a:t>
            </a:r>
            <a:r>
              <a:rPr spc="-5" dirty="0"/>
              <a:t>Search</a:t>
            </a:r>
          </a:p>
        </p:txBody>
      </p:sp>
      <p:sp>
        <p:nvSpPr>
          <p:cNvPr id="5" name="object 5"/>
          <p:cNvSpPr/>
          <p:nvPr/>
        </p:nvSpPr>
        <p:spPr>
          <a:xfrm>
            <a:off x="1471605" y="1669532"/>
            <a:ext cx="1397717" cy="1782529"/>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6" name="object 6"/>
          <p:cNvSpPr/>
          <p:nvPr/>
        </p:nvSpPr>
        <p:spPr>
          <a:xfrm>
            <a:off x="3914642" y="1669532"/>
            <a:ext cx="1367772" cy="1782529"/>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7" name="object 7"/>
          <p:cNvSpPr/>
          <p:nvPr/>
        </p:nvSpPr>
        <p:spPr>
          <a:xfrm>
            <a:off x="6274662" y="1669532"/>
            <a:ext cx="1397722" cy="1782529"/>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3914642" y="3832061"/>
            <a:ext cx="1367772" cy="1742529"/>
          </a:xfrm>
          <a:prstGeom prst="rect">
            <a:avLst/>
          </a:prstGeom>
          <a:blipFill>
            <a:blip r:embed="rId5"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p:nvPr/>
        </p:nvSpPr>
        <p:spPr>
          <a:xfrm>
            <a:off x="6274662" y="3832061"/>
            <a:ext cx="1397722" cy="1742529"/>
          </a:xfrm>
          <a:prstGeom prst="rect">
            <a:avLst/>
          </a:prstGeom>
          <a:blipFill>
            <a:blip r:embed="rId6"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object 10"/>
          <p:cNvSpPr/>
          <p:nvPr/>
        </p:nvSpPr>
        <p:spPr>
          <a:xfrm>
            <a:off x="1471605" y="3852061"/>
            <a:ext cx="1397717" cy="1742529"/>
          </a:xfrm>
          <a:prstGeom prst="rect">
            <a:avLst/>
          </a:prstGeom>
          <a:blipFill>
            <a:blip r:embed="rId7"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object 11"/>
          <p:cNvSpPr/>
          <p:nvPr/>
        </p:nvSpPr>
        <p:spPr>
          <a:xfrm>
            <a:off x="2869319" y="2560797"/>
            <a:ext cx="874394" cy="0"/>
          </a:xfrm>
          <a:custGeom>
            <a:avLst/>
            <a:gdLst/>
            <a:ahLst/>
            <a:cxnLst/>
            <a:rect l="l" t="t" r="r" b="b"/>
            <a:pathLst>
              <a:path w="874395">
                <a:moveTo>
                  <a:pt x="0" y="0"/>
                </a:moveTo>
                <a:lnTo>
                  <a:pt x="873798"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2" name="object 12"/>
          <p:cNvSpPr/>
          <p:nvPr/>
        </p:nvSpPr>
        <p:spPr>
          <a:xfrm>
            <a:off x="3743120" y="2497866"/>
            <a:ext cx="130175" cy="126153"/>
          </a:xfrm>
          <a:custGeom>
            <a:avLst/>
            <a:gdLst/>
            <a:ahLst/>
            <a:cxnLst/>
            <a:rect l="l" t="t" r="r" b="b"/>
            <a:pathLst>
              <a:path w="130175" h="94614">
                <a:moveTo>
                  <a:pt x="0" y="94397"/>
                </a:moveTo>
                <a:lnTo>
                  <a:pt x="129674" y="47199"/>
                </a:lnTo>
                <a:lnTo>
                  <a:pt x="0" y="0"/>
                </a:lnTo>
                <a:lnTo>
                  <a:pt x="0" y="94397"/>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object 13"/>
          <p:cNvSpPr/>
          <p:nvPr/>
        </p:nvSpPr>
        <p:spPr>
          <a:xfrm>
            <a:off x="5282417" y="2560797"/>
            <a:ext cx="821055" cy="0"/>
          </a:xfrm>
          <a:custGeom>
            <a:avLst/>
            <a:gdLst/>
            <a:ahLst/>
            <a:cxnLst/>
            <a:rect l="l" t="t" r="r" b="b"/>
            <a:pathLst>
              <a:path w="821054">
                <a:moveTo>
                  <a:pt x="0" y="0"/>
                </a:moveTo>
                <a:lnTo>
                  <a:pt x="821023"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4" name="object 14"/>
          <p:cNvSpPr/>
          <p:nvPr/>
        </p:nvSpPr>
        <p:spPr>
          <a:xfrm>
            <a:off x="6103440" y="2497866"/>
            <a:ext cx="130175" cy="126153"/>
          </a:xfrm>
          <a:custGeom>
            <a:avLst/>
            <a:gdLst/>
            <a:ahLst/>
            <a:cxnLst/>
            <a:rect l="l" t="t" r="r" b="b"/>
            <a:pathLst>
              <a:path w="130175" h="94614">
                <a:moveTo>
                  <a:pt x="0" y="94397"/>
                </a:moveTo>
                <a:lnTo>
                  <a:pt x="129674" y="47199"/>
                </a:lnTo>
                <a:lnTo>
                  <a:pt x="0" y="0"/>
                </a:lnTo>
                <a:lnTo>
                  <a:pt x="0" y="94397"/>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p:nvPr/>
        </p:nvSpPr>
        <p:spPr>
          <a:xfrm>
            <a:off x="2170458" y="3452059"/>
            <a:ext cx="0" cy="171873"/>
          </a:xfrm>
          <a:custGeom>
            <a:avLst/>
            <a:gdLst/>
            <a:ahLst/>
            <a:cxnLst/>
            <a:rect l="l" t="t" r="r" b="b"/>
            <a:pathLst>
              <a:path h="128905">
                <a:moveTo>
                  <a:pt x="0" y="0"/>
                </a:moveTo>
                <a:lnTo>
                  <a:pt x="0" y="128599"/>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6" name="object 16"/>
          <p:cNvSpPr/>
          <p:nvPr/>
        </p:nvSpPr>
        <p:spPr>
          <a:xfrm>
            <a:off x="2123263" y="3623527"/>
            <a:ext cx="94615" cy="173567"/>
          </a:xfrm>
          <a:custGeom>
            <a:avLst/>
            <a:gdLst/>
            <a:ahLst/>
            <a:cxnLst/>
            <a:rect l="l" t="t" r="r" b="b"/>
            <a:pathLst>
              <a:path w="94614" h="130175">
                <a:moveTo>
                  <a:pt x="0" y="0"/>
                </a:moveTo>
                <a:lnTo>
                  <a:pt x="47197" y="129674"/>
                </a:lnTo>
                <a:lnTo>
                  <a:pt x="94394" y="0"/>
                </a:lnTo>
                <a:lnTo>
                  <a:pt x="0" y="0"/>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7" name="object 17"/>
          <p:cNvSpPr/>
          <p:nvPr/>
        </p:nvSpPr>
        <p:spPr>
          <a:xfrm>
            <a:off x="4598515" y="3452059"/>
            <a:ext cx="0" cy="171873"/>
          </a:xfrm>
          <a:custGeom>
            <a:avLst/>
            <a:gdLst/>
            <a:ahLst/>
            <a:cxnLst/>
            <a:rect l="l" t="t" r="r" b="b"/>
            <a:pathLst>
              <a:path h="128905">
                <a:moveTo>
                  <a:pt x="0" y="0"/>
                </a:moveTo>
                <a:lnTo>
                  <a:pt x="0" y="128599"/>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8" name="object 18"/>
          <p:cNvSpPr/>
          <p:nvPr/>
        </p:nvSpPr>
        <p:spPr>
          <a:xfrm>
            <a:off x="4551343" y="3623527"/>
            <a:ext cx="94615" cy="173567"/>
          </a:xfrm>
          <a:custGeom>
            <a:avLst/>
            <a:gdLst/>
            <a:ahLst/>
            <a:cxnLst/>
            <a:rect l="l" t="t" r="r" b="b"/>
            <a:pathLst>
              <a:path w="94614" h="130175">
                <a:moveTo>
                  <a:pt x="0" y="0"/>
                </a:moveTo>
                <a:lnTo>
                  <a:pt x="47174" y="129674"/>
                </a:lnTo>
                <a:lnTo>
                  <a:pt x="94374" y="0"/>
                </a:lnTo>
                <a:lnTo>
                  <a:pt x="0" y="0"/>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9" name="object 19"/>
          <p:cNvSpPr/>
          <p:nvPr/>
        </p:nvSpPr>
        <p:spPr>
          <a:xfrm>
            <a:off x="6973535" y="3452059"/>
            <a:ext cx="0" cy="171873"/>
          </a:xfrm>
          <a:custGeom>
            <a:avLst/>
            <a:gdLst/>
            <a:ahLst/>
            <a:cxnLst/>
            <a:rect l="l" t="t" r="r" b="b"/>
            <a:pathLst>
              <a:path h="128905">
                <a:moveTo>
                  <a:pt x="0" y="0"/>
                </a:moveTo>
                <a:lnTo>
                  <a:pt x="0" y="128599"/>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 name="object 20"/>
          <p:cNvSpPr/>
          <p:nvPr/>
        </p:nvSpPr>
        <p:spPr>
          <a:xfrm>
            <a:off x="6926339" y="3623527"/>
            <a:ext cx="94615" cy="173567"/>
          </a:xfrm>
          <a:custGeom>
            <a:avLst/>
            <a:gdLst/>
            <a:ahLst/>
            <a:cxnLst/>
            <a:rect l="l" t="t" r="r" b="b"/>
            <a:pathLst>
              <a:path w="94615" h="130175">
                <a:moveTo>
                  <a:pt x="0" y="0"/>
                </a:moveTo>
                <a:lnTo>
                  <a:pt x="47199" y="129674"/>
                </a:lnTo>
                <a:lnTo>
                  <a:pt x="94399" y="0"/>
                </a:lnTo>
                <a:lnTo>
                  <a:pt x="0" y="0"/>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 name="object 21"/>
          <p:cNvSpPr txBox="1"/>
          <p:nvPr/>
        </p:nvSpPr>
        <p:spPr>
          <a:xfrm>
            <a:off x="1441300" y="1209950"/>
            <a:ext cx="6095365" cy="276999"/>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Bottom-up segmentation, merging regions at multiple</a:t>
            </a:r>
            <a:r>
              <a:rPr kumimoji="0" sz="1800" b="0" i="0" u="none" strike="noStrike" kern="1200" cap="none" spc="13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scales</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24" name="object 24"/>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50</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26" name="object 26"/>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
        <p:nvSpPr>
          <p:cNvPr id="22" name="object 22"/>
          <p:cNvSpPr txBox="1"/>
          <p:nvPr/>
        </p:nvSpPr>
        <p:spPr>
          <a:xfrm>
            <a:off x="320502" y="3059303"/>
            <a:ext cx="889635" cy="839269"/>
          </a:xfrm>
          <a:prstGeom prst="rect">
            <a:avLst/>
          </a:prstGeom>
        </p:spPr>
        <p:txBody>
          <a:bodyPr vert="horz" wrap="square" lIns="0" tIns="0" rIns="0" bIns="0" rtlCol="0">
            <a:spAutoFit/>
          </a:bodyPr>
          <a:lstStyle/>
          <a:p>
            <a:pPr marL="12700" marR="5080" lvl="0" indent="0" algn="just" defTabSz="914400" rtl="0" eaLnBrk="1" fontAlgn="base" latinLnBrk="0" hangingPunct="1">
              <a:lnSpc>
                <a:spcPct val="100699"/>
              </a:lnSpc>
              <a:spcBef>
                <a:spcPct val="0"/>
              </a:spcBef>
              <a:spcAft>
                <a:spcPct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Convert  regions  to</a:t>
            </a:r>
            <a:r>
              <a:rPr kumimoji="0" sz="1800" b="0" i="0" u="none" strike="noStrike" kern="1200" cap="none" spc="-7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boxes</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R-CNN</a:t>
            </a:r>
            <a:r>
              <a:rPr spc="-50" dirty="0"/>
              <a:t> </a:t>
            </a:r>
            <a:r>
              <a:rPr spc="-5" dirty="0"/>
              <a:t>Training</a:t>
            </a:r>
          </a:p>
        </p:txBody>
      </p:sp>
      <p:sp>
        <p:nvSpPr>
          <p:cNvPr id="5" name="object 5"/>
          <p:cNvSpPr txBox="1"/>
          <p:nvPr/>
        </p:nvSpPr>
        <p:spPr>
          <a:xfrm>
            <a:off x="377648" y="964873"/>
            <a:ext cx="7453630" cy="276999"/>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Arial"/>
                <a:ea typeface="+mn-ea"/>
                <a:cs typeface="Arial"/>
              </a:rPr>
              <a:t>Step </a:t>
            </a:r>
            <a:r>
              <a:rPr kumimoji="0" sz="1800" b="1" i="0" u="none" strike="noStrike" kern="1200" cap="none" spc="0" normalizeH="0" baseline="0" noProof="0" dirty="0">
                <a:ln>
                  <a:noFill/>
                </a:ln>
                <a:solidFill>
                  <a:prstClr val="black"/>
                </a:solidFill>
                <a:effectLst/>
                <a:uLnTx/>
                <a:uFillTx/>
                <a:latin typeface="Arial"/>
                <a:ea typeface="+mn-ea"/>
                <a:cs typeface="Arial"/>
              </a:rPr>
              <a:t>1</a:t>
            </a:r>
            <a:r>
              <a:rPr kumimoji="0" sz="1800" b="0" i="0" u="none" strike="noStrike" kern="1200" cap="none" spc="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Train (or download) a classification model for ImageNet</a:t>
            </a:r>
            <a:r>
              <a:rPr kumimoji="0" sz="1800" b="0" i="0" u="none" strike="noStrike" kern="1200" cap="none" spc="17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a:ln>
                  <a:noFill/>
                </a:ln>
                <a:solidFill>
                  <a:prstClr val="black"/>
                </a:solidFill>
                <a:effectLst/>
                <a:uLnTx/>
                <a:uFillTx/>
                <a:latin typeface="Arial"/>
                <a:ea typeface="+mn-ea"/>
                <a:cs typeface="Arial"/>
              </a:rPr>
              <a:t>(AlexNet)</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p:nvPr/>
        </p:nvSpPr>
        <p:spPr>
          <a:xfrm>
            <a:off x="213377" y="3784296"/>
            <a:ext cx="1494899" cy="1653725"/>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7" name="object 7"/>
          <p:cNvSpPr/>
          <p:nvPr/>
        </p:nvSpPr>
        <p:spPr>
          <a:xfrm>
            <a:off x="2008499" y="3910561"/>
            <a:ext cx="718185" cy="1401233"/>
          </a:xfrm>
          <a:custGeom>
            <a:avLst/>
            <a:gdLst/>
            <a:ahLst/>
            <a:cxnLst/>
            <a:rect l="l" t="t" r="r" b="b"/>
            <a:pathLst>
              <a:path w="718185" h="1050925">
                <a:moveTo>
                  <a:pt x="0" y="0"/>
                </a:moveTo>
                <a:lnTo>
                  <a:pt x="717898" y="179474"/>
                </a:lnTo>
                <a:lnTo>
                  <a:pt x="717898" y="871423"/>
                </a:lnTo>
                <a:lnTo>
                  <a:pt x="0" y="1050897"/>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3079218" y="4476359"/>
            <a:ext cx="765810" cy="393700"/>
          </a:xfrm>
          <a:custGeom>
            <a:avLst/>
            <a:gdLst/>
            <a:ahLst/>
            <a:cxnLst/>
            <a:rect l="l" t="t" r="r" b="b"/>
            <a:pathLst>
              <a:path w="765810" h="295275">
                <a:moveTo>
                  <a:pt x="0" y="0"/>
                </a:moveTo>
                <a:lnTo>
                  <a:pt x="765298" y="0"/>
                </a:lnTo>
                <a:lnTo>
                  <a:pt x="765298" y="295199"/>
                </a:lnTo>
                <a:lnTo>
                  <a:pt x="0" y="295199"/>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p:nvPr/>
        </p:nvSpPr>
        <p:spPr>
          <a:xfrm>
            <a:off x="3079221" y="4345159"/>
            <a:ext cx="864235" cy="524933"/>
          </a:xfrm>
          <a:custGeom>
            <a:avLst/>
            <a:gdLst/>
            <a:ahLst/>
            <a:cxnLst/>
            <a:rect l="l" t="t" r="r" b="b"/>
            <a:pathLst>
              <a:path w="864235" h="393700">
                <a:moveTo>
                  <a:pt x="0" y="98399"/>
                </a:moveTo>
                <a:lnTo>
                  <a:pt x="98399" y="0"/>
                </a:lnTo>
                <a:lnTo>
                  <a:pt x="863698" y="0"/>
                </a:lnTo>
                <a:lnTo>
                  <a:pt x="863698" y="295199"/>
                </a:lnTo>
                <a:lnTo>
                  <a:pt x="765298" y="393599"/>
                </a:lnTo>
                <a:lnTo>
                  <a:pt x="0" y="393599"/>
                </a:lnTo>
                <a:lnTo>
                  <a:pt x="0" y="98399"/>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object 10"/>
          <p:cNvSpPr/>
          <p:nvPr/>
        </p:nvSpPr>
        <p:spPr>
          <a:xfrm>
            <a:off x="3079221" y="4345160"/>
            <a:ext cx="864235" cy="131233"/>
          </a:xfrm>
          <a:custGeom>
            <a:avLst/>
            <a:gdLst/>
            <a:ahLst/>
            <a:cxnLst/>
            <a:rect l="l" t="t" r="r" b="b"/>
            <a:pathLst>
              <a:path w="864235" h="98425">
                <a:moveTo>
                  <a:pt x="0" y="98399"/>
                </a:moveTo>
                <a:lnTo>
                  <a:pt x="765298" y="98399"/>
                </a:lnTo>
                <a:lnTo>
                  <a:pt x="863698" y="0"/>
                </a:lnTo>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object 11"/>
          <p:cNvSpPr/>
          <p:nvPr/>
        </p:nvSpPr>
        <p:spPr>
          <a:xfrm>
            <a:off x="3844517" y="4476359"/>
            <a:ext cx="0" cy="393700"/>
          </a:xfrm>
          <a:custGeom>
            <a:avLst/>
            <a:gdLst/>
            <a:ahLst/>
            <a:cxnLst/>
            <a:rect l="l" t="t" r="r" b="b"/>
            <a:pathLst>
              <a:path h="295275">
                <a:moveTo>
                  <a:pt x="0" y="0"/>
                </a:moveTo>
                <a:lnTo>
                  <a:pt x="0" y="295199"/>
                </a:lnTo>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2" name="object 12"/>
          <p:cNvSpPr/>
          <p:nvPr/>
        </p:nvSpPr>
        <p:spPr>
          <a:xfrm>
            <a:off x="4345066" y="40388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object 13"/>
          <p:cNvSpPr/>
          <p:nvPr/>
        </p:nvSpPr>
        <p:spPr>
          <a:xfrm>
            <a:off x="4345066" y="40388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4" name="object 14"/>
          <p:cNvSpPr/>
          <p:nvPr/>
        </p:nvSpPr>
        <p:spPr>
          <a:xfrm>
            <a:off x="4641465" y="40386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p:nvPr/>
        </p:nvSpPr>
        <p:spPr>
          <a:xfrm>
            <a:off x="4641465" y="40386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6" name="object 16"/>
          <p:cNvSpPr/>
          <p:nvPr/>
        </p:nvSpPr>
        <p:spPr>
          <a:xfrm>
            <a:off x="4891864" y="4236425"/>
            <a:ext cx="106680" cy="729827"/>
          </a:xfrm>
          <a:custGeom>
            <a:avLst/>
            <a:gdLst/>
            <a:ahLst/>
            <a:cxnLst/>
            <a:rect l="l" t="t" r="r" b="b"/>
            <a:pathLst>
              <a:path w="106679" h="547370">
                <a:moveTo>
                  <a:pt x="0" y="0"/>
                </a:moveTo>
                <a:lnTo>
                  <a:pt x="106499" y="0"/>
                </a:lnTo>
                <a:lnTo>
                  <a:pt x="106499" y="546898"/>
                </a:lnTo>
                <a:lnTo>
                  <a:pt x="0" y="5468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7" name="object 17"/>
          <p:cNvSpPr/>
          <p:nvPr/>
        </p:nvSpPr>
        <p:spPr>
          <a:xfrm>
            <a:off x="4891864" y="4236425"/>
            <a:ext cx="106680" cy="729827"/>
          </a:xfrm>
          <a:custGeom>
            <a:avLst/>
            <a:gdLst/>
            <a:ahLst/>
            <a:cxnLst/>
            <a:rect l="l" t="t" r="r" b="b"/>
            <a:pathLst>
              <a:path w="106679" h="547370">
                <a:moveTo>
                  <a:pt x="0" y="0"/>
                </a:moveTo>
                <a:lnTo>
                  <a:pt x="106499" y="0"/>
                </a:lnTo>
                <a:lnTo>
                  <a:pt x="106499" y="546898"/>
                </a:lnTo>
                <a:lnTo>
                  <a:pt x="0" y="5468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8" name="object 18"/>
          <p:cNvSpPr txBox="1"/>
          <p:nvPr/>
        </p:nvSpPr>
        <p:spPr>
          <a:xfrm>
            <a:off x="701182" y="5601237"/>
            <a:ext cx="51943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Image</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9" name="object 19"/>
          <p:cNvSpPr txBox="1"/>
          <p:nvPr/>
        </p:nvSpPr>
        <p:spPr>
          <a:xfrm>
            <a:off x="1885503" y="3115063"/>
            <a:ext cx="988694" cy="436017"/>
          </a:xfrm>
          <a:prstGeom prst="rect">
            <a:avLst/>
          </a:prstGeom>
        </p:spPr>
        <p:txBody>
          <a:bodyPr vert="horz" wrap="square" lIns="0" tIns="0" rIns="0" bIns="0" rtlCol="0">
            <a:spAutoFit/>
          </a:bodyPr>
          <a:lstStyle/>
          <a:p>
            <a:pPr marL="36830" marR="5080" lvl="0" indent="-2476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Convolution  and</a:t>
            </a:r>
            <a:r>
              <a:rPr kumimoji="0" sz="1400" b="0" i="0" u="none" strike="noStrike" kern="1200" cap="none" spc="-6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Pooling</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20"/>
          <p:cNvSpPr txBox="1"/>
          <p:nvPr/>
        </p:nvSpPr>
        <p:spPr>
          <a:xfrm>
            <a:off x="3024227" y="5215753"/>
            <a:ext cx="974090" cy="436017"/>
          </a:xfrm>
          <a:prstGeom prst="rect">
            <a:avLst/>
          </a:prstGeom>
        </p:spPr>
        <p:txBody>
          <a:bodyPr vert="horz" wrap="square" lIns="0" tIns="0" rIns="0" bIns="0" rtlCol="0">
            <a:spAutoFit/>
          </a:bodyPr>
          <a:lstStyle/>
          <a:p>
            <a:pPr marL="12700" marR="5080" lvl="0" indent="6858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Final conv  feature</a:t>
            </a:r>
            <a:r>
              <a:rPr kumimoji="0" sz="1400" b="0" i="0" u="none" strike="noStrike" kern="1200" cap="none" spc="-6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map</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1" name="object 21"/>
          <p:cNvSpPr txBox="1"/>
          <p:nvPr/>
        </p:nvSpPr>
        <p:spPr>
          <a:xfrm>
            <a:off x="4034868" y="3303963"/>
            <a:ext cx="1280160" cy="436017"/>
          </a:xfrm>
          <a:prstGeom prst="rect">
            <a:avLst/>
          </a:prstGeom>
        </p:spPr>
        <p:txBody>
          <a:bodyPr vert="horz" wrap="square" lIns="0" tIns="0" rIns="0" bIns="0" rtlCol="0">
            <a:spAutoFit/>
          </a:bodyPr>
          <a:lstStyle/>
          <a:p>
            <a:pPr marL="402590" marR="5080" lvl="0" indent="-3905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Fully-connected  layers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2" name="object 22"/>
          <p:cNvSpPr/>
          <p:nvPr/>
        </p:nvSpPr>
        <p:spPr>
          <a:xfrm>
            <a:off x="5418714" y="4068825"/>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 name="object 23"/>
          <p:cNvSpPr/>
          <p:nvPr/>
        </p:nvSpPr>
        <p:spPr>
          <a:xfrm>
            <a:off x="5418714" y="4068825"/>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4" name="object 24"/>
          <p:cNvSpPr txBox="1"/>
          <p:nvPr/>
        </p:nvSpPr>
        <p:spPr>
          <a:xfrm>
            <a:off x="4940648" y="5371581"/>
            <a:ext cx="1062990" cy="436017"/>
          </a:xfrm>
          <a:prstGeom prst="rect">
            <a:avLst/>
          </a:prstGeom>
        </p:spPr>
        <p:txBody>
          <a:bodyPr vert="horz" wrap="square" lIns="0" tIns="0" rIns="0" bIns="0" rtlCol="0">
            <a:spAutoFit/>
          </a:bodyPr>
          <a:lstStyle/>
          <a:p>
            <a:pPr marL="12700" marR="5080" lvl="0" indent="95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Class </a:t>
            </a:r>
            <a:r>
              <a:rPr kumimoji="0" sz="1400" b="0" i="0" u="none" strike="noStrike" kern="1200" cap="none" spc="0" normalizeH="0" baseline="0" noProof="0" dirty="0">
                <a:ln>
                  <a:noFill/>
                </a:ln>
                <a:solidFill>
                  <a:prstClr val="black"/>
                </a:solidFill>
                <a:effectLst/>
                <a:uLnTx/>
                <a:uFillTx/>
                <a:latin typeface="Arial"/>
                <a:ea typeface="+mn-ea"/>
                <a:cs typeface="Arial"/>
              </a:rPr>
              <a:t>scores  </a:t>
            </a:r>
            <a:r>
              <a:rPr kumimoji="0" sz="1400" b="0" i="0" u="none" strike="noStrike" kern="1200" cap="none" spc="-5" normalizeH="0" baseline="0" noProof="0" dirty="0">
                <a:ln>
                  <a:noFill/>
                </a:ln>
                <a:solidFill>
                  <a:prstClr val="black"/>
                </a:solidFill>
                <a:effectLst/>
                <a:uLnTx/>
                <a:uFillTx/>
                <a:latin typeface="Arial"/>
                <a:ea typeface="+mn-ea"/>
                <a:cs typeface="Arial"/>
              </a:rPr>
              <a:t>1000</a:t>
            </a:r>
            <a:r>
              <a:rPr kumimoji="0" sz="1400" b="0" i="0" u="none" strike="noStrike" kern="1200" cap="none" spc="-90"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prstClr val="black"/>
                </a:solidFill>
                <a:effectLst/>
                <a:uLnTx/>
                <a:uFillTx/>
                <a:latin typeface="Arial"/>
                <a:ea typeface="+mn-ea"/>
                <a:cs typeface="Arial"/>
              </a:rPr>
              <a:t>classes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5" name="object 25"/>
          <p:cNvSpPr/>
          <p:nvPr/>
        </p:nvSpPr>
        <p:spPr>
          <a:xfrm>
            <a:off x="1708275" y="4611156"/>
            <a:ext cx="128905" cy="0"/>
          </a:xfrm>
          <a:custGeom>
            <a:avLst/>
            <a:gdLst/>
            <a:ahLst/>
            <a:cxnLst/>
            <a:rect l="l" t="t" r="r" b="b"/>
            <a:pathLst>
              <a:path w="128905">
                <a:moveTo>
                  <a:pt x="0" y="0"/>
                </a:moveTo>
                <a:lnTo>
                  <a:pt x="1288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6" name="object 26"/>
          <p:cNvSpPr/>
          <p:nvPr/>
        </p:nvSpPr>
        <p:spPr>
          <a:xfrm>
            <a:off x="1837126"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7" name="object 27"/>
          <p:cNvSpPr/>
          <p:nvPr/>
        </p:nvSpPr>
        <p:spPr>
          <a:xfrm>
            <a:off x="2726397" y="4668424"/>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8" name="object 28"/>
          <p:cNvSpPr/>
          <p:nvPr/>
        </p:nvSpPr>
        <p:spPr>
          <a:xfrm>
            <a:off x="2881647" y="4605493"/>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9" name="object 29"/>
          <p:cNvSpPr/>
          <p:nvPr/>
        </p:nvSpPr>
        <p:spPr>
          <a:xfrm>
            <a:off x="3970666" y="4611156"/>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0" name="object 30"/>
          <p:cNvSpPr/>
          <p:nvPr/>
        </p:nvSpPr>
        <p:spPr>
          <a:xfrm>
            <a:off x="4125919"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1" name="object 31"/>
          <p:cNvSpPr/>
          <p:nvPr/>
        </p:nvSpPr>
        <p:spPr>
          <a:xfrm>
            <a:off x="5047442" y="4611156"/>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2" name="object 32"/>
          <p:cNvSpPr/>
          <p:nvPr/>
        </p:nvSpPr>
        <p:spPr>
          <a:xfrm>
            <a:off x="5202692"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3" name="object 33"/>
          <p:cNvSpPr/>
          <p:nvPr/>
        </p:nvSpPr>
        <p:spPr>
          <a:xfrm>
            <a:off x="5711891" y="4601024"/>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4" name="object 34"/>
          <p:cNvSpPr/>
          <p:nvPr/>
        </p:nvSpPr>
        <p:spPr>
          <a:xfrm>
            <a:off x="5867141" y="4538093"/>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5" name="object 35"/>
          <p:cNvSpPr txBox="1"/>
          <p:nvPr/>
        </p:nvSpPr>
        <p:spPr>
          <a:xfrm>
            <a:off x="6235054" y="4443445"/>
            <a:ext cx="1042669"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Softmax</a:t>
            </a:r>
            <a:r>
              <a:rPr kumimoji="0" sz="1400" b="0" i="0" u="none" strike="noStrike" kern="1200" cap="none" spc="-5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loss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36" name="object 36"/>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54</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37" name="object 37"/>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38" name="object 38"/>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R-CNN</a:t>
            </a:r>
            <a:r>
              <a:rPr spc="-50" dirty="0"/>
              <a:t> </a:t>
            </a:r>
            <a:r>
              <a:rPr spc="-5" dirty="0"/>
              <a:t>Training</a:t>
            </a:r>
          </a:p>
        </p:txBody>
      </p:sp>
      <p:sp>
        <p:nvSpPr>
          <p:cNvPr id="5" name="object 5"/>
          <p:cNvSpPr txBox="1"/>
          <p:nvPr/>
        </p:nvSpPr>
        <p:spPr>
          <a:xfrm>
            <a:off x="377651" y="964872"/>
            <a:ext cx="8140065" cy="830997"/>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Arial"/>
                <a:ea typeface="+mn-ea"/>
                <a:cs typeface="Arial"/>
              </a:rPr>
              <a:t>Step </a:t>
            </a:r>
            <a:r>
              <a:rPr kumimoji="0" sz="1800" b="1" i="0" u="none" strike="noStrike" kern="1200" cap="none" spc="0" normalizeH="0" baseline="0" noProof="0" dirty="0">
                <a:ln>
                  <a:noFill/>
                </a:ln>
                <a:solidFill>
                  <a:prstClr val="black"/>
                </a:solidFill>
                <a:effectLst/>
                <a:uLnTx/>
                <a:uFillTx/>
                <a:latin typeface="Arial"/>
                <a:ea typeface="+mn-ea"/>
                <a:cs typeface="Arial"/>
              </a:rPr>
              <a:t>2</a:t>
            </a:r>
            <a:r>
              <a:rPr kumimoji="0" sz="1800" b="0" i="0" u="none" strike="noStrike" kern="1200" cap="none" spc="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Fine-tune model for</a:t>
            </a:r>
            <a:r>
              <a:rPr kumimoji="0" sz="1800" b="0" i="0" u="none" strike="noStrike" kern="1200" cap="none" spc="2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detection</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469900" marR="0" lvl="0" indent="-304800" algn="l" defTabSz="914400" rtl="0" eaLnBrk="1" fontAlgn="base" latinLnBrk="0" hangingPunct="1">
              <a:lnSpc>
                <a:spcPct val="100000"/>
              </a:lnSpc>
              <a:spcBef>
                <a:spcPts val="15"/>
              </a:spcBef>
              <a:spcAft>
                <a:spcPct val="0"/>
              </a:spcAft>
              <a:buClrTx/>
              <a:buSzTx/>
              <a:buFontTx/>
              <a:buChar char="-"/>
              <a:tabLst>
                <a:tab pos="469265" algn="l"/>
                <a:tab pos="469900"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Instead of 1000 ImageNet classes, want 20 object classes +</a:t>
            </a:r>
            <a:r>
              <a:rPr kumimoji="0" sz="1800" b="0" i="0" u="none" strike="noStrike" kern="1200" cap="none" spc="16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background</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469900" marR="0" lvl="0" indent="-304800" algn="l" defTabSz="914400" rtl="0" eaLnBrk="1" fontAlgn="base" latinLnBrk="0" hangingPunct="1">
              <a:lnSpc>
                <a:spcPct val="100000"/>
              </a:lnSpc>
              <a:spcBef>
                <a:spcPts val="15"/>
              </a:spcBef>
              <a:spcAft>
                <a:spcPct val="0"/>
              </a:spcAft>
              <a:buClrTx/>
              <a:buSzTx/>
              <a:buFontTx/>
              <a:buChar char="-"/>
              <a:tabLst>
                <a:tab pos="469265" algn="l"/>
                <a:tab pos="469900" algn="l"/>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Throw away final fully-connected layer, reinitialize </a:t>
            </a:r>
            <a:r>
              <a:rPr kumimoji="0" sz="1800" b="0" i="0" u="none" strike="noStrike" kern="1200" cap="none" spc="-5" normalizeH="0" baseline="0" noProof="0">
                <a:ln>
                  <a:noFill/>
                </a:ln>
                <a:solidFill>
                  <a:prstClr val="black"/>
                </a:solidFill>
                <a:effectLst/>
                <a:uLnTx/>
                <a:uFillTx/>
                <a:latin typeface="Arial"/>
                <a:ea typeface="+mn-ea"/>
                <a:cs typeface="Arial"/>
              </a:rPr>
              <a:t>from</a:t>
            </a:r>
            <a:r>
              <a:rPr kumimoji="0" sz="1800" b="0" i="0" u="none" strike="noStrike" kern="1200" cap="none" spc="160" normalizeH="0" baseline="0" noProof="0">
                <a:ln>
                  <a:noFill/>
                </a:ln>
                <a:solidFill>
                  <a:prstClr val="black"/>
                </a:solidFill>
                <a:effectLst/>
                <a:uLnTx/>
                <a:uFillTx/>
                <a:latin typeface="Arial"/>
                <a:ea typeface="+mn-ea"/>
                <a:cs typeface="Arial"/>
              </a:rPr>
              <a:t> </a:t>
            </a:r>
            <a:r>
              <a:rPr kumimoji="0" sz="1800" b="0" i="0" u="none" strike="noStrike" kern="1200" cap="none" spc="-5" normalizeH="0" baseline="0" noProof="0">
                <a:ln>
                  <a:noFill/>
                </a:ln>
                <a:solidFill>
                  <a:prstClr val="black"/>
                </a:solidFill>
                <a:effectLst/>
                <a:uLnTx/>
                <a:uFillTx/>
                <a:latin typeface="Arial"/>
                <a:ea typeface="+mn-ea"/>
                <a:cs typeface="Arial"/>
              </a:rPr>
              <a:t>scratch</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p:nvPr/>
        </p:nvSpPr>
        <p:spPr>
          <a:xfrm>
            <a:off x="2008499" y="3910561"/>
            <a:ext cx="718185" cy="1401233"/>
          </a:xfrm>
          <a:custGeom>
            <a:avLst/>
            <a:gdLst/>
            <a:ahLst/>
            <a:cxnLst/>
            <a:rect l="l" t="t" r="r" b="b"/>
            <a:pathLst>
              <a:path w="718185" h="1050925">
                <a:moveTo>
                  <a:pt x="0" y="0"/>
                </a:moveTo>
                <a:lnTo>
                  <a:pt x="717898" y="179474"/>
                </a:lnTo>
                <a:lnTo>
                  <a:pt x="717898" y="871423"/>
                </a:lnTo>
                <a:lnTo>
                  <a:pt x="0" y="1050897"/>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7" name="object 7"/>
          <p:cNvSpPr/>
          <p:nvPr/>
        </p:nvSpPr>
        <p:spPr>
          <a:xfrm>
            <a:off x="3079218" y="4476359"/>
            <a:ext cx="765810" cy="393700"/>
          </a:xfrm>
          <a:custGeom>
            <a:avLst/>
            <a:gdLst/>
            <a:ahLst/>
            <a:cxnLst/>
            <a:rect l="l" t="t" r="r" b="b"/>
            <a:pathLst>
              <a:path w="765810" h="295275">
                <a:moveTo>
                  <a:pt x="0" y="0"/>
                </a:moveTo>
                <a:lnTo>
                  <a:pt x="765298" y="0"/>
                </a:lnTo>
                <a:lnTo>
                  <a:pt x="765298" y="295199"/>
                </a:lnTo>
                <a:lnTo>
                  <a:pt x="0" y="295199"/>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3079221" y="4345159"/>
            <a:ext cx="864235" cy="524933"/>
          </a:xfrm>
          <a:custGeom>
            <a:avLst/>
            <a:gdLst/>
            <a:ahLst/>
            <a:cxnLst/>
            <a:rect l="l" t="t" r="r" b="b"/>
            <a:pathLst>
              <a:path w="864235" h="393700">
                <a:moveTo>
                  <a:pt x="0" y="98399"/>
                </a:moveTo>
                <a:lnTo>
                  <a:pt x="98399" y="0"/>
                </a:lnTo>
                <a:lnTo>
                  <a:pt x="863698" y="0"/>
                </a:lnTo>
                <a:lnTo>
                  <a:pt x="863698" y="295199"/>
                </a:lnTo>
                <a:lnTo>
                  <a:pt x="765298" y="393599"/>
                </a:lnTo>
                <a:lnTo>
                  <a:pt x="0" y="393599"/>
                </a:lnTo>
                <a:lnTo>
                  <a:pt x="0" y="98399"/>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p:nvPr/>
        </p:nvSpPr>
        <p:spPr>
          <a:xfrm>
            <a:off x="3079221" y="4345160"/>
            <a:ext cx="864235" cy="131233"/>
          </a:xfrm>
          <a:custGeom>
            <a:avLst/>
            <a:gdLst/>
            <a:ahLst/>
            <a:cxnLst/>
            <a:rect l="l" t="t" r="r" b="b"/>
            <a:pathLst>
              <a:path w="864235" h="98425">
                <a:moveTo>
                  <a:pt x="0" y="98399"/>
                </a:moveTo>
                <a:lnTo>
                  <a:pt x="765298" y="98399"/>
                </a:lnTo>
                <a:lnTo>
                  <a:pt x="863698" y="0"/>
                </a:lnTo>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object 10"/>
          <p:cNvSpPr/>
          <p:nvPr/>
        </p:nvSpPr>
        <p:spPr>
          <a:xfrm>
            <a:off x="3844517" y="4476359"/>
            <a:ext cx="0" cy="393700"/>
          </a:xfrm>
          <a:custGeom>
            <a:avLst/>
            <a:gdLst/>
            <a:ahLst/>
            <a:cxnLst/>
            <a:rect l="l" t="t" r="r" b="b"/>
            <a:pathLst>
              <a:path h="295275">
                <a:moveTo>
                  <a:pt x="0" y="0"/>
                </a:moveTo>
                <a:lnTo>
                  <a:pt x="0" y="295199"/>
                </a:lnTo>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object 11"/>
          <p:cNvSpPr/>
          <p:nvPr/>
        </p:nvSpPr>
        <p:spPr>
          <a:xfrm>
            <a:off x="4345066" y="40388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2" name="object 12"/>
          <p:cNvSpPr/>
          <p:nvPr/>
        </p:nvSpPr>
        <p:spPr>
          <a:xfrm>
            <a:off x="4345066" y="40388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object 13"/>
          <p:cNvSpPr/>
          <p:nvPr/>
        </p:nvSpPr>
        <p:spPr>
          <a:xfrm>
            <a:off x="4641465" y="40386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4" name="object 14"/>
          <p:cNvSpPr/>
          <p:nvPr/>
        </p:nvSpPr>
        <p:spPr>
          <a:xfrm>
            <a:off x="4641465" y="4038626"/>
            <a:ext cx="106680" cy="1153159"/>
          </a:xfrm>
          <a:custGeom>
            <a:avLst/>
            <a:gdLst/>
            <a:ahLst/>
            <a:cxnLst/>
            <a:rect l="l" t="t" r="r" b="b"/>
            <a:pathLst>
              <a:path w="106679" h="864870">
                <a:moveTo>
                  <a:pt x="0" y="0"/>
                </a:moveTo>
                <a:lnTo>
                  <a:pt x="106499" y="0"/>
                </a:lnTo>
                <a:lnTo>
                  <a:pt x="106499" y="864598"/>
                </a:lnTo>
                <a:lnTo>
                  <a:pt x="0" y="8645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p:nvPr/>
        </p:nvSpPr>
        <p:spPr>
          <a:xfrm>
            <a:off x="4891864" y="4236425"/>
            <a:ext cx="106680" cy="729827"/>
          </a:xfrm>
          <a:custGeom>
            <a:avLst/>
            <a:gdLst/>
            <a:ahLst/>
            <a:cxnLst/>
            <a:rect l="l" t="t" r="r" b="b"/>
            <a:pathLst>
              <a:path w="106679" h="547370">
                <a:moveTo>
                  <a:pt x="0" y="0"/>
                </a:moveTo>
                <a:lnTo>
                  <a:pt x="106499" y="0"/>
                </a:lnTo>
                <a:lnTo>
                  <a:pt x="106499" y="546898"/>
                </a:lnTo>
                <a:lnTo>
                  <a:pt x="0" y="546898"/>
                </a:lnTo>
                <a:lnTo>
                  <a:pt x="0" y="0"/>
                </a:lnTo>
                <a:close/>
              </a:path>
            </a:pathLst>
          </a:custGeom>
          <a:solidFill>
            <a:srgbClr val="CFE1F2"/>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6" name="object 16"/>
          <p:cNvSpPr/>
          <p:nvPr/>
        </p:nvSpPr>
        <p:spPr>
          <a:xfrm>
            <a:off x="4891864" y="4236425"/>
            <a:ext cx="106680" cy="729827"/>
          </a:xfrm>
          <a:custGeom>
            <a:avLst/>
            <a:gdLst/>
            <a:ahLst/>
            <a:cxnLst/>
            <a:rect l="l" t="t" r="r" b="b"/>
            <a:pathLst>
              <a:path w="106679" h="547370">
                <a:moveTo>
                  <a:pt x="0" y="0"/>
                </a:moveTo>
                <a:lnTo>
                  <a:pt x="106499" y="0"/>
                </a:lnTo>
                <a:lnTo>
                  <a:pt x="106499" y="546898"/>
                </a:lnTo>
                <a:lnTo>
                  <a:pt x="0" y="546898"/>
                </a:lnTo>
                <a:lnTo>
                  <a:pt x="0" y="0"/>
                </a:lnTo>
                <a:close/>
              </a:path>
            </a:pathLst>
          </a:custGeom>
          <a:ln w="9524">
            <a:solidFill>
              <a:srgbClr val="0000FF"/>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7" name="object 17"/>
          <p:cNvSpPr txBox="1"/>
          <p:nvPr/>
        </p:nvSpPr>
        <p:spPr>
          <a:xfrm>
            <a:off x="701182" y="5601237"/>
            <a:ext cx="51943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Image</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8" name="object 18"/>
          <p:cNvSpPr txBox="1"/>
          <p:nvPr/>
        </p:nvSpPr>
        <p:spPr>
          <a:xfrm>
            <a:off x="1885503" y="3115063"/>
            <a:ext cx="988694" cy="436017"/>
          </a:xfrm>
          <a:prstGeom prst="rect">
            <a:avLst/>
          </a:prstGeom>
        </p:spPr>
        <p:txBody>
          <a:bodyPr vert="horz" wrap="square" lIns="0" tIns="0" rIns="0" bIns="0" rtlCol="0">
            <a:spAutoFit/>
          </a:bodyPr>
          <a:lstStyle/>
          <a:p>
            <a:pPr marL="36830" marR="5080" lvl="0" indent="-2476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Convolution  and</a:t>
            </a:r>
            <a:r>
              <a:rPr kumimoji="0" sz="1400" b="0" i="0" u="none" strike="noStrike" kern="1200" cap="none" spc="-6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Pooling</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9" name="object 19"/>
          <p:cNvSpPr txBox="1"/>
          <p:nvPr/>
        </p:nvSpPr>
        <p:spPr>
          <a:xfrm>
            <a:off x="3024227" y="5215753"/>
            <a:ext cx="974090" cy="436017"/>
          </a:xfrm>
          <a:prstGeom prst="rect">
            <a:avLst/>
          </a:prstGeom>
        </p:spPr>
        <p:txBody>
          <a:bodyPr vert="horz" wrap="square" lIns="0" tIns="0" rIns="0" bIns="0" rtlCol="0">
            <a:spAutoFit/>
          </a:bodyPr>
          <a:lstStyle/>
          <a:p>
            <a:pPr marL="12700" marR="5080" lvl="0" indent="6858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Final conv  feature</a:t>
            </a:r>
            <a:r>
              <a:rPr kumimoji="0" sz="1400" b="0" i="0" u="none" strike="noStrike" kern="1200" cap="none" spc="-6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map</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20"/>
          <p:cNvSpPr txBox="1"/>
          <p:nvPr/>
        </p:nvSpPr>
        <p:spPr>
          <a:xfrm>
            <a:off x="4034868" y="3303963"/>
            <a:ext cx="1280160" cy="436017"/>
          </a:xfrm>
          <a:prstGeom prst="rect">
            <a:avLst/>
          </a:prstGeom>
        </p:spPr>
        <p:txBody>
          <a:bodyPr vert="horz" wrap="square" lIns="0" tIns="0" rIns="0" bIns="0" rtlCol="0">
            <a:spAutoFit/>
          </a:bodyPr>
          <a:lstStyle/>
          <a:p>
            <a:pPr marL="402590" marR="5080" lvl="0" indent="-390525"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Fully-connected  layers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1" name="object 21"/>
          <p:cNvSpPr/>
          <p:nvPr/>
        </p:nvSpPr>
        <p:spPr>
          <a:xfrm>
            <a:off x="5418714" y="4068825"/>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2" name="object 22"/>
          <p:cNvSpPr/>
          <p:nvPr/>
        </p:nvSpPr>
        <p:spPr>
          <a:xfrm>
            <a:off x="5418714" y="4068825"/>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 name="object 23"/>
          <p:cNvSpPr txBox="1"/>
          <p:nvPr/>
        </p:nvSpPr>
        <p:spPr>
          <a:xfrm>
            <a:off x="4926028" y="5371581"/>
            <a:ext cx="1092200" cy="436017"/>
          </a:xfrm>
          <a:prstGeom prst="rect">
            <a:avLst/>
          </a:prstGeom>
        </p:spPr>
        <p:txBody>
          <a:bodyPr vert="horz" wrap="square" lIns="0" tIns="0" rIns="0" bIns="0" rtlCol="0">
            <a:spAutoFit/>
          </a:bodyPr>
          <a:lstStyle/>
          <a:p>
            <a:pPr marL="125730" marR="5080" lvl="0" indent="-113664"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Class</a:t>
            </a:r>
            <a:r>
              <a:rPr kumimoji="0" sz="1400" b="0" i="0" u="none" strike="noStrike" kern="1200" cap="none" spc="-5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scores:  21</a:t>
            </a:r>
            <a:r>
              <a:rPr kumimoji="0" sz="1400" b="0" i="0" u="none" strike="noStrike" kern="1200" cap="none" spc="-100"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prstClr val="black"/>
                </a:solidFill>
                <a:effectLst/>
                <a:uLnTx/>
                <a:uFillTx/>
                <a:latin typeface="Arial"/>
                <a:ea typeface="+mn-ea"/>
                <a:cs typeface="Arial"/>
              </a:rPr>
              <a:t>classes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4" name="object 24"/>
          <p:cNvSpPr/>
          <p:nvPr/>
        </p:nvSpPr>
        <p:spPr>
          <a:xfrm>
            <a:off x="1708275" y="4611156"/>
            <a:ext cx="128905" cy="0"/>
          </a:xfrm>
          <a:custGeom>
            <a:avLst/>
            <a:gdLst/>
            <a:ahLst/>
            <a:cxnLst/>
            <a:rect l="l" t="t" r="r" b="b"/>
            <a:pathLst>
              <a:path w="128905">
                <a:moveTo>
                  <a:pt x="0" y="0"/>
                </a:moveTo>
                <a:lnTo>
                  <a:pt x="1288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5" name="object 25"/>
          <p:cNvSpPr/>
          <p:nvPr/>
        </p:nvSpPr>
        <p:spPr>
          <a:xfrm>
            <a:off x="1837126"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6" name="object 26"/>
          <p:cNvSpPr/>
          <p:nvPr/>
        </p:nvSpPr>
        <p:spPr>
          <a:xfrm>
            <a:off x="2726397" y="4668424"/>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7" name="object 27"/>
          <p:cNvSpPr/>
          <p:nvPr/>
        </p:nvSpPr>
        <p:spPr>
          <a:xfrm>
            <a:off x="2881647" y="4605493"/>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8" name="object 28"/>
          <p:cNvSpPr/>
          <p:nvPr/>
        </p:nvSpPr>
        <p:spPr>
          <a:xfrm>
            <a:off x="3970666" y="4611156"/>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9" name="object 29"/>
          <p:cNvSpPr/>
          <p:nvPr/>
        </p:nvSpPr>
        <p:spPr>
          <a:xfrm>
            <a:off x="4125919"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0" name="object 30"/>
          <p:cNvSpPr/>
          <p:nvPr/>
        </p:nvSpPr>
        <p:spPr>
          <a:xfrm>
            <a:off x="5047442" y="4611156"/>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1" name="object 31"/>
          <p:cNvSpPr/>
          <p:nvPr/>
        </p:nvSpPr>
        <p:spPr>
          <a:xfrm>
            <a:off x="5202692" y="4548226"/>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2" name="object 32"/>
          <p:cNvSpPr/>
          <p:nvPr/>
        </p:nvSpPr>
        <p:spPr>
          <a:xfrm>
            <a:off x="5711891" y="4601024"/>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3" name="object 33"/>
          <p:cNvSpPr/>
          <p:nvPr/>
        </p:nvSpPr>
        <p:spPr>
          <a:xfrm>
            <a:off x="5867141" y="4538093"/>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4" name="object 34"/>
          <p:cNvSpPr txBox="1"/>
          <p:nvPr/>
        </p:nvSpPr>
        <p:spPr>
          <a:xfrm>
            <a:off x="6235054" y="4443445"/>
            <a:ext cx="1042669"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Softmax</a:t>
            </a:r>
            <a:r>
              <a:rPr kumimoji="0" sz="1400" b="0" i="0" u="none" strike="noStrike" kern="1200" cap="none" spc="-5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loss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35" name="object 35"/>
          <p:cNvSpPr txBox="1"/>
          <p:nvPr/>
        </p:nvSpPr>
        <p:spPr>
          <a:xfrm>
            <a:off x="6189418" y="2935909"/>
            <a:ext cx="1506855" cy="538609"/>
          </a:xfrm>
          <a:prstGeom prst="rect">
            <a:avLst/>
          </a:prstGeom>
        </p:spPr>
        <p:txBody>
          <a:bodyPr vert="horz" wrap="square" lIns="0" tIns="0" rIns="0" bIns="0" rtlCol="0">
            <a:spAutoFit/>
          </a:bodyPr>
          <a:lstStyle/>
          <a:p>
            <a:pPr marL="12700" marR="5080" lvl="0" indent="0" algn="l" defTabSz="914400" rtl="0" eaLnBrk="1" fontAlgn="base" latinLnBrk="0" hangingPunct="1">
              <a:lnSpc>
                <a:spcPts val="1420"/>
              </a:lnSpc>
              <a:spcBef>
                <a:spcPct val="0"/>
              </a:spcBef>
              <a:spcAft>
                <a:spcPct val="0"/>
              </a:spcAft>
              <a:buClrTx/>
              <a:buSzTx/>
              <a:buFontTx/>
              <a:buNone/>
              <a:tabLst/>
              <a:defRPr/>
            </a:pPr>
            <a:r>
              <a:rPr kumimoji="0" sz="1200" b="0" i="0" u="none" strike="noStrike" kern="1200" cap="none" spc="-5" normalizeH="0" baseline="0" noProof="0" dirty="0">
                <a:ln>
                  <a:noFill/>
                </a:ln>
                <a:solidFill>
                  <a:prstClr val="black"/>
                </a:solidFill>
                <a:effectLst/>
                <a:uLnTx/>
                <a:uFillTx/>
                <a:latin typeface="Arial"/>
                <a:ea typeface="+mn-ea"/>
                <a:cs typeface="Arial"/>
              </a:rPr>
              <a:t>Re-initialize this layer:  was 4096 </a:t>
            </a:r>
            <a:r>
              <a:rPr kumimoji="0" sz="1200" b="0" i="0" u="none" strike="noStrike" kern="1200" cap="none" spc="0" normalizeH="0" baseline="0" noProof="0" dirty="0">
                <a:ln>
                  <a:noFill/>
                </a:ln>
                <a:solidFill>
                  <a:prstClr val="black"/>
                </a:solidFill>
                <a:effectLst/>
                <a:uLnTx/>
                <a:uFillTx/>
                <a:latin typeface="Arial"/>
                <a:ea typeface="+mn-ea"/>
                <a:cs typeface="Arial"/>
              </a:rPr>
              <a:t>x</a:t>
            </a:r>
            <a:r>
              <a:rPr kumimoji="0" sz="1200" b="0" i="0" u="none" strike="noStrike" kern="1200" cap="none" spc="-50" normalizeH="0" baseline="0" noProof="0" dirty="0">
                <a:ln>
                  <a:noFill/>
                </a:ln>
                <a:solidFill>
                  <a:prstClr val="black"/>
                </a:solidFill>
                <a:effectLst/>
                <a:uLnTx/>
                <a:uFillTx/>
                <a:latin typeface="Arial"/>
                <a:ea typeface="+mn-ea"/>
                <a:cs typeface="Arial"/>
              </a:rPr>
              <a:t> </a:t>
            </a:r>
            <a:r>
              <a:rPr kumimoji="0" sz="1200" b="0" i="0" u="none" strike="noStrike" kern="1200" cap="none" spc="-5" normalizeH="0" baseline="0" noProof="0" dirty="0">
                <a:ln>
                  <a:noFill/>
                </a:ln>
                <a:solidFill>
                  <a:prstClr val="black"/>
                </a:solidFill>
                <a:effectLst/>
                <a:uLnTx/>
                <a:uFillTx/>
                <a:latin typeface="Arial"/>
                <a:ea typeface="+mn-ea"/>
                <a:cs typeface="Arial"/>
              </a:rPr>
              <a:t>1000,</a:t>
            </a:r>
            <a:endParaRPr kumimoji="0" sz="12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base" latinLnBrk="0" hangingPunct="1">
              <a:lnSpc>
                <a:spcPts val="1380"/>
              </a:lnSpc>
              <a:spcBef>
                <a:spcPct val="0"/>
              </a:spcBef>
              <a:spcAft>
                <a:spcPct val="0"/>
              </a:spcAft>
              <a:buClrTx/>
              <a:buSzTx/>
              <a:buFontTx/>
              <a:buNone/>
              <a:tabLst/>
              <a:defRPr/>
            </a:pPr>
            <a:r>
              <a:rPr kumimoji="0" sz="1200" b="0" i="0" u="none" strike="noStrike" kern="1200" cap="none" spc="-5" normalizeH="0" baseline="0" noProof="0" dirty="0">
                <a:ln>
                  <a:noFill/>
                </a:ln>
                <a:solidFill>
                  <a:prstClr val="black"/>
                </a:solidFill>
                <a:effectLst/>
                <a:uLnTx/>
                <a:uFillTx/>
                <a:latin typeface="Arial"/>
                <a:ea typeface="+mn-ea"/>
                <a:cs typeface="Arial"/>
              </a:rPr>
              <a:t>now will be 4096 </a:t>
            </a:r>
            <a:r>
              <a:rPr kumimoji="0" sz="1200" b="0" i="0" u="none" strike="noStrike" kern="1200" cap="none" spc="0" normalizeH="0" baseline="0" noProof="0" dirty="0">
                <a:ln>
                  <a:noFill/>
                </a:ln>
                <a:solidFill>
                  <a:prstClr val="black"/>
                </a:solidFill>
                <a:effectLst/>
                <a:uLnTx/>
                <a:uFillTx/>
                <a:latin typeface="Arial"/>
                <a:ea typeface="+mn-ea"/>
                <a:cs typeface="Arial"/>
              </a:rPr>
              <a:t>x</a:t>
            </a:r>
            <a:r>
              <a:rPr kumimoji="0" sz="1200" b="0" i="0" u="none" strike="noStrike" kern="1200" cap="none" spc="-35" normalizeH="0" baseline="0" noProof="0" dirty="0">
                <a:ln>
                  <a:noFill/>
                </a:ln>
                <a:solidFill>
                  <a:prstClr val="black"/>
                </a:solidFill>
                <a:effectLst/>
                <a:uLnTx/>
                <a:uFillTx/>
                <a:latin typeface="Arial"/>
                <a:ea typeface="+mn-ea"/>
                <a:cs typeface="Arial"/>
              </a:rPr>
              <a:t> </a:t>
            </a:r>
            <a:r>
              <a:rPr kumimoji="0" sz="1200" b="0" i="0" u="none" strike="noStrike" kern="1200" cap="none" spc="-5" normalizeH="0" baseline="0" noProof="0" dirty="0">
                <a:ln>
                  <a:noFill/>
                </a:ln>
                <a:solidFill>
                  <a:prstClr val="black"/>
                </a:solidFill>
                <a:effectLst/>
                <a:uLnTx/>
                <a:uFillTx/>
                <a:latin typeface="Arial"/>
                <a:ea typeface="+mn-ea"/>
                <a:cs typeface="Arial"/>
              </a:rPr>
              <a:t>21</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6" name="object 36"/>
          <p:cNvSpPr/>
          <p:nvPr/>
        </p:nvSpPr>
        <p:spPr>
          <a:xfrm>
            <a:off x="4945118" y="3366692"/>
            <a:ext cx="1057275" cy="870373"/>
          </a:xfrm>
          <a:custGeom>
            <a:avLst/>
            <a:gdLst/>
            <a:ahLst/>
            <a:cxnLst/>
            <a:rect l="l" t="t" r="r" b="b"/>
            <a:pathLst>
              <a:path w="1057275" h="652780">
                <a:moveTo>
                  <a:pt x="0" y="652298"/>
                </a:moveTo>
                <a:lnTo>
                  <a:pt x="2596" y="614216"/>
                </a:lnTo>
                <a:lnTo>
                  <a:pt x="10108" y="576786"/>
                </a:lnTo>
                <a:lnTo>
                  <a:pt x="21951" y="540571"/>
                </a:lnTo>
                <a:lnTo>
                  <a:pt x="37547" y="505724"/>
                </a:lnTo>
                <a:lnTo>
                  <a:pt x="56275" y="472457"/>
                </a:lnTo>
                <a:lnTo>
                  <a:pt x="77602" y="440809"/>
                </a:lnTo>
                <a:lnTo>
                  <a:pt x="101103" y="410732"/>
                </a:lnTo>
                <a:lnTo>
                  <a:pt x="126417" y="382169"/>
                </a:lnTo>
                <a:lnTo>
                  <a:pt x="153245" y="355055"/>
                </a:lnTo>
                <a:lnTo>
                  <a:pt x="181415" y="329254"/>
                </a:lnTo>
                <a:lnTo>
                  <a:pt x="210661" y="304767"/>
                </a:lnTo>
                <a:lnTo>
                  <a:pt x="240909" y="281457"/>
                </a:lnTo>
                <a:lnTo>
                  <a:pt x="271956" y="259321"/>
                </a:lnTo>
                <a:lnTo>
                  <a:pt x="303806" y="238229"/>
                </a:lnTo>
                <a:lnTo>
                  <a:pt x="336309" y="218180"/>
                </a:lnTo>
                <a:lnTo>
                  <a:pt x="365999" y="201024"/>
                </a:lnTo>
                <a:lnTo>
                  <a:pt x="399504" y="182859"/>
                </a:lnTo>
                <a:lnTo>
                  <a:pt x="433535" y="165597"/>
                </a:lnTo>
                <a:lnTo>
                  <a:pt x="467997" y="149236"/>
                </a:lnTo>
                <a:lnTo>
                  <a:pt x="502886" y="133738"/>
                </a:lnTo>
                <a:lnTo>
                  <a:pt x="538124" y="119102"/>
                </a:lnTo>
                <a:lnTo>
                  <a:pt x="573728" y="105294"/>
                </a:lnTo>
                <a:lnTo>
                  <a:pt x="609630" y="92317"/>
                </a:lnTo>
                <a:lnTo>
                  <a:pt x="645767" y="80172"/>
                </a:lnTo>
                <a:lnTo>
                  <a:pt x="682175" y="68832"/>
                </a:lnTo>
                <a:lnTo>
                  <a:pt x="718801" y="58302"/>
                </a:lnTo>
                <a:lnTo>
                  <a:pt x="755676" y="48566"/>
                </a:lnTo>
                <a:lnTo>
                  <a:pt x="792763" y="39630"/>
                </a:lnTo>
                <a:lnTo>
                  <a:pt x="830038" y="31500"/>
                </a:lnTo>
                <a:lnTo>
                  <a:pt x="867455" y="24186"/>
                </a:lnTo>
                <a:lnTo>
                  <a:pt x="905071" y="17680"/>
                </a:lnTo>
                <a:lnTo>
                  <a:pt x="942843" y="11998"/>
                </a:lnTo>
                <a:lnTo>
                  <a:pt x="952748" y="10649"/>
                </a:lnTo>
                <a:lnTo>
                  <a:pt x="990649" y="6016"/>
                </a:lnTo>
                <a:lnTo>
                  <a:pt x="1028646" y="2234"/>
                </a:lnTo>
                <a:lnTo>
                  <a:pt x="1038772" y="1374"/>
                </a:lnTo>
                <a:lnTo>
                  <a:pt x="1043322" y="999"/>
                </a:lnTo>
                <a:lnTo>
                  <a:pt x="1047872" y="649"/>
                </a:lnTo>
                <a:lnTo>
                  <a:pt x="1056972" y="0"/>
                </a:lnTo>
              </a:path>
            </a:pathLst>
          </a:custGeom>
          <a:ln w="19049">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7" name="object 37"/>
          <p:cNvSpPr/>
          <p:nvPr/>
        </p:nvSpPr>
        <p:spPr>
          <a:xfrm>
            <a:off x="6000962" y="3324760"/>
            <a:ext cx="87630" cy="84667"/>
          </a:xfrm>
          <a:custGeom>
            <a:avLst/>
            <a:gdLst/>
            <a:ahLst/>
            <a:cxnLst/>
            <a:rect l="l" t="t" r="r" b="b"/>
            <a:pathLst>
              <a:path w="87629" h="63500">
                <a:moveTo>
                  <a:pt x="2249" y="62899"/>
                </a:moveTo>
                <a:lnTo>
                  <a:pt x="87524" y="28349"/>
                </a:lnTo>
                <a:lnTo>
                  <a:pt x="0" y="0"/>
                </a:lnTo>
                <a:lnTo>
                  <a:pt x="2249" y="62899"/>
                </a:lnTo>
                <a:close/>
              </a:path>
            </a:pathLst>
          </a:custGeom>
          <a:ln w="19049">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8" name="object 38"/>
          <p:cNvSpPr/>
          <p:nvPr/>
        </p:nvSpPr>
        <p:spPr>
          <a:xfrm>
            <a:off x="213377" y="3784296"/>
            <a:ext cx="1494899" cy="1653725"/>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9" name="object 39"/>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55</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40" name="object 40"/>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41" name="object 41"/>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R-CNN</a:t>
            </a:r>
            <a:r>
              <a:rPr spc="-50" dirty="0"/>
              <a:t> </a:t>
            </a:r>
            <a:r>
              <a:rPr spc="-5" dirty="0"/>
              <a:t>Training</a:t>
            </a:r>
          </a:p>
        </p:txBody>
      </p:sp>
      <p:sp>
        <p:nvSpPr>
          <p:cNvPr id="5" name="object 5"/>
          <p:cNvSpPr/>
          <p:nvPr/>
        </p:nvSpPr>
        <p:spPr>
          <a:xfrm>
            <a:off x="213377" y="3784296"/>
            <a:ext cx="1494899" cy="1653725"/>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6" name="object 6"/>
          <p:cNvSpPr/>
          <p:nvPr/>
        </p:nvSpPr>
        <p:spPr>
          <a:xfrm>
            <a:off x="5285092" y="3910561"/>
            <a:ext cx="718185" cy="1401233"/>
          </a:xfrm>
          <a:custGeom>
            <a:avLst/>
            <a:gdLst/>
            <a:ahLst/>
            <a:cxnLst/>
            <a:rect l="l" t="t" r="r" b="b"/>
            <a:pathLst>
              <a:path w="718185" h="1050925">
                <a:moveTo>
                  <a:pt x="0" y="0"/>
                </a:moveTo>
                <a:lnTo>
                  <a:pt x="717898" y="179474"/>
                </a:lnTo>
                <a:lnTo>
                  <a:pt x="717898" y="871423"/>
                </a:lnTo>
                <a:lnTo>
                  <a:pt x="0" y="1050897"/>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7" name="object 7"/>
          <p:cNvSpPr/>
          <p:nvPr/>
        </p:nvSpPr>
        <p:spPr>
          <a:xfrm>
            <a:off x="6355812" y="4476359"/>
            <a:ext cx="765810" cy="393700"/>
          </a:xfrm>
          <a:custGeom>
            <a:avLst/>
            <a:gdLst/>
            <a:ahLst/>
            <a:cxnLst/>
            <a:rect l="l" t="t" r="r" b="b"/>
            <a:pathLst>
              <a:path w="765809" h="295275">
                <a:moveTo>
                  <a:pt x="0" y="0"/>
                </a:moveTo>
                <a:lnTo>
                  <a:pt x="765298" y="0"/>
                </a:lnTo>
                <a:lnTo>
                  <a:pt x="765298" y="295199"/>
                </a:lnTo>
                <a:lnTo>
                  <a:pt x="0" y="295199"/>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6355815" y="4345159"/>
            <a:ext cx="864235" cy="524933"/>
          </a:xfrm>
          <a:custGeom>
            <a:avLst/>
            <a:gdLst/>
            <a:ahLst/>
            <a:cxnLst/>
            <a:rect l="l" t="t" r="r" b="b"/>
            <a:pathLst>
              <a:path w="864234" h="393700">
                <a:moveTo>
                  <a:pt x="0" y="98399"/>
                </a:moveTo>
                <a:lnTo>
                  <a:pt x="98399" y="0"/>
                </a:lnTo>
                <a:lnTo>
                  <a:pt x="863698" y="0"/>
                </a:lnTo>
                <a:lnTo>
                  <a:pt x="863698" y="295199"/>
                </a:lnTo>
                <a:lnTo>
                  <a:pt x="765298" y="393599"/>
                </a:lnTo>
                <a:lnTo>
                  <a:pt x="0" y="393599"/>
                </a:lnTo>
                <a:lnTo>
                  <a:pt x="0" y="98399"/>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p:nvPr/>
        </p:nvSpPr>
        <p:spPr>
          <a:xfrm>
            <a:off x="6355815" y="4345160"/>
            <a:ext cx="864235" cy="131233"/>
          </a:xfrm>
          <a:custGeom>
            <a:avLst/>
            <a:gdLst/>
            <a:ahLst/>
            <a:cxnLst/>
            <a:rect l="l" t="t" r="r" b="b"/>
            <a:pathLst>
              <a:path w="864234" h="98425">
                <a:moveTo>
                  <a:pt x="0" y="98399"/>
                </a:moveTo>
                <a:lnTo>
                  <a:pt x="765298" y="98399"/>
                </a:lnTo>
                <a:lnTo>
                  <a:pt x="863698" y="0"/>
                </a:lnTo>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object 10"/>
          <p:cNvSpPr/>
          <p:nvPr/>
        </p:nvSpPr>
        <p:spPr>
          <a:xfrm>
            <a:off x="7121110" y="4476359"/>
            <a:ext cx="0" cy="393700"/>
          </a:xfrm>
          <a:custGeom>
            <a:avLst/>
            <a:gdLst/>
            <a:ahLst/>
            <a:cxnLst/>
            <a:rect l="l" t="t" r="r" b="b"/>
            <a:pathLst>
              <a:path h="295275">
                <a:moveTo>
                  <a:pt x="0" y="0"/>
                </a:moveTo>
                <a:lnTo>
                  <a:pt x="0" y="295199"/>
                </a:lnTo>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object 11"/>
          <p:cNvSpPr txBox="1"/>
          <p:nvPr/>
        </p:nvSpPr>
        <p:spPr>
          <a:xfrm>
            <a:off x="701182" y="5601237"/>
            <a:ext cx="51943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Image</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12"/>
          <p:cNvSpPr txBox="1"/>
          <p:nvPr/>
        </p:nvSpPr>
        <p:spPr>
          <a:xfrm>
            <a:off x="377648" y="964873"/>
            <a:ext cx="7570470" cy="2120709"/>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Arial"/>
                <a:ea typeface="+mn-ea"/>
                <a:cs typeface="Arial"/>
              </a:rPr>
              <a:t>Step </a:t>
            </a:r>
            <a:r>
              <a:rPr kumimoji="0" sz="1800" b="1" i="0" u="none" strike="noStrike" kern="1200" cap="none" spc="0" normalizeH="0" baseline="0" noProof="0" dirty="0">
                <a:ln>
                  <a:noFill/>
                </a:ln>
                <a:solidFill>
                  <a:prstClr val="black"/>
                </a:solidFill>
                <a:effectLst/>
                <a:uLnTx/>
                <a:uFillTx/>
                <a:latin typeface="Arial"/>
                <a:ea typeface="+mn-ea"/>
                <a:cs typeface="Arial"/>
              </a:rPr>
              <a:t>3</a:t>
            </a:r>
            <a:r>
              <a:rPr kumimoji="0" sz="1800" b="0" i="0" u="none" strike="noStrike" kern="1200" cap="none" spc="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Extract</a:t>
            </a:r>
            <a:r>
              <a:rPr kumimoji="0" sz="1800" b="0" i="0" u="none" strike="noStrike" kern="1200" cap="none" spc="-2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features</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469900" marR="0" lvl="0" indent="-296545" algn="l" defTabSz="914400" rtl="0" eaLnBrk="1" fontAlgn="base" latinLnBrk="0" hangingPunct="1">
              <a:lnSpc>
                <a:spcPct val="100000"/>
              </a:lnSpc>
              <a:spcBef>
                <a:spcPts val="20"/>
              </a:spcBef>
              <a:spcAft>
                <a:spcPct val="0"/>
              </a:spcAft>
              <a:buClrTx/>
              <a:buSzTx/>
              <a:buFontTx/>
              <a:buChar char="-"/>
              <a:tabLst>
                <a:tab pos="469265" algn="l"/>
                <a:tab pos="46990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Extract region proposals for </a:t>
            </a:r>
            <a:r>
              <a:rPr kumimoji="0" sz="1600" b="0" i="0" u="none" strike="noStrike" kern="1200" cap="none" spc="-5" normalizeH="0" baseline="0" noProof="0">
                <a:ln>
                  <a:noFill/>
                </a:ln>
                <a:solidFill>
                  <a:prstClr val="black"/>
                </a:solidFill>
                <a:effectLst/>
                <a:uLnTx/>
                <a:uFillTx/>
                <a:latin typeface="Arial"/>
                <a:ea typeface="+mn-ea"/>
                <a:cs typeface="Arial"/>
              </a:rPr>
              <a:t>all</a:t>
            </a:r>
            <a:r>
              <a:rPr kumimoji="0" sz="1600" b="0" i="0" u="none" strike="noStrike" kern="1200" cap="none" spc="50" normalizeH="0" baseline="0" noProof="0">
                <a:ln>
                  <a:noFill/>
                </a:ln>
                <a:solidFill>
                  <a:prstClr val="black"/>
                </a:solidFill>
                <a:effectLst/>
                <a:uLnTx/>
                <a:uFillTx/>
                <a:latin typeface="Arial"/>
                <a:ea typeface="+mn-ea"/>
                <a:cs typeface="Arial"/>
              </a:rPr>
              <a:t> </a:t>
            </a:r>
            <a:r>
              <a:rPr kumimoji="0" sz="1600" b="0" i="0" u="none" strike="noStrike" kern="1200" cap="none" spc="-5" normalizeH="0" baseline="0" noProof="0">
                <a:ln>
                  <a:noFill/>
                </a:ln>
                <a:solidFill>
                  <a:prstClr val="black"/>
                </a:solidFill>
                <a:effectLst/>
                <a:uLnTx/>
                <a:uFillTx/>
                <a:latin typeface="Arial"/>
                <a:ea typeface="+mn-ea"/>
                <a:cs typeface="Arial"/>
              </a:rPr>
              <a:t>images</a:t>
            </a:r>
            <a:r>
              <a:rPr kumimoji="0" lang="en-US" sz="1600" b="0" i="0" u="none" strike="noStrike" kern="1200" cap="none" spc="-5" normalizeH="0" baseline="0" noProof="0" dirty="0">
                <a:ln>
                  <a:noFill/>
                </a:ln>
                <a:solidFill>
                  <a:prstClr val="black"/>
                </a:solidFill>
                <a:effectLst/>
                <a:uLnTx/>
                <a:uFillTx/>
                <a:latin typeface="Arial"/>
                <a:ea typeface="+mn-ea"/>
                <a:cs typeface="Arial"/>
              </a:rPr>
              <a:t> using selective search</a:t>
            </a:r>
            <a:endParaRPr kumimoji="0" sz="1600" b="0" i="0" u="none" strike="noStrike" kern="1200" cap="none" spc="0" normalizeH="0" baseline="0" noProof="0">
              <a:ln>
                <a:noFill/>
              </a:ln>
              <a:solidFill>
                <a:prstClr val="black"/>
              </a:solidFill>
              <a:effectLst/>
              <a:uLnTx/>
              <a:uFillTx/>
              <a:latin typeface="Arial"/>
              <a:ea typeface="+mn-ea"/>
              <a:cs typeface="Arial"/>
            </a:endParaRPr>
          </a:p>
          <a:p>
            <a:pPr marL="469900" marR="5080" lvl="0" indent="-296545" algn="l" defTabSz="914400" rtl="0" eaLnBrk="1" fontAlgn="base" latinLnBrk="0" hangingPunct="1">
              <a:lnSpc>
                <a:spcPct val="101600"/>
              </a:lnSpc>
              <a:spcBef>
                <a:spcPct val="0"/>
              </a:spcBef>
              <a:spcAft>
                <a:spcPct val="0"/>
              </a:spcAft>
              <a:buClrTx/>
              <a:buSzTx/>
              <a:buFontTx/>
              <a:buChar char="-"/>
              <a:tabLst>
                <a:tab pos="469265" algn="l"/>
                <a:tab pos="46990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For each region: warp to CNN input size, run forward through CNN, save pool5  features to</a:t>
            </a:r>
            <a:r>
              <a:rPr kumimoji="0" sz="1600" b="0" i="0" u="none" strike="noStrike" kern="1200" cap="none" spc="-45" normalizeH="0" baseline="0" noProof="0" dirty="0">
                <a:ln>
                  <a:noFill/>
                </a:ln>
                <a:solidFill>
                  <a:prstClr val="black"/>
                </a:solidFill>
                <a:effectLst/>
                <a:uLnTx/>
                <a:uFillTx/>
                <a:latin typeface="Arial"/>
                <a:ea typeface="+mn-ea"/>
                <a:cs typeface="Arial"/>
              </a:rPr>
              <a:t> </a:t>
            </a:r>
            <a:r>
              <a:rPr kumimoji="0" sz="1600" b="0" i="0" u="none" strike="noStrike" kern="1200" cap="none" spc="-5" normalizeH="0" baseline="0" noProof="0" dirty="0">
                <a:ln>
                  <a:noFill/>
                </a:ln>
                <a:solidFill>
                  <a:prstClr val="black"/>
                </a:solidFill>
                <a:effectLst/>
                <a:uLnTx/>
                <a:uFillTx/>
                <a:latin typeface="Arial"/>
                <a:ea typeface="+mn-ea"/>
                <a:cs typeface="Arial"/>
              </a:rPr>
              <a:t>disk</a:t>
            </a:r>
            <a:endParaRPr kumimoji="0" sz="1600" b="0" i="0" u="none" strike="noStrike" kern="1200" cap="none" spc="0" normalizeH="0" baseline="0" noProof="0">
              <a:ln>
                <a:noFill/>
              </a:ln>
              <a:solidFill>
                <a:prstClr val="black"/>
              </a:solidFill>
              <a:effectLst/>
              <a:uLnTx/>
              <a:uFillTx/>
              <a:latin typeface="Arial"/>
              <a:ea typeface="+mn-ea"/>
              <a:cs typeface="Arial"/>
            </a:endParaRPr>
          </a:p>
          <a:p>
            <a:pPr marL="469900" marR="0" lvl="0" indent="-296545" algn="l" defTabSz="914400" rtl="0" eaLnBrk="1" fontAlgn="base" latinLnBrk="0" hangingPunct="1">
              <a:lnSpc>
                <a:spcPct val="100000"/>
              </a:lnSpc>
              <a:spcBef>
                <a:spcPts val="30"/>
              </a:spcBef>
              <a:spcAft>
                <a:spcPct val="0"/>
              </a:spcAft>
              <a:buClrTx/>
              <a:buSzTx/>
              <a:buFontTx/>
              <a:buChar char="-"/>
              <a:tabLst>
                <a:tab pos="469265" algn="l"/>
                <a:tab pos="46990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Have a big hard drive: features are ~200GB for PASCAL</a:t>
            </a:r>
            <a:r>
              <a:rPr kumimoji="0" sz="1600" b="0" i="0" u="none" strike="noStrike" kern="1200" cap="none" spc="125" normalizeH="0" baseline="0" noProof="0" dirty="0">
                <a:ln>
                  <a:noFill/>
                </a:ln>
                <a:solidFill>
                  <a:prstClr val="black"/>
                </a:solidFill>
                <a:effectLst/>
                <a:uLnTx/>
                <a:uFillTx/>
                <a:latin typeface="Arial"/>
                <a:ea typeface="+mn-ea"/>
                <a:cs typeface="Arial"/>
              </a:rPr>
              <a:t> </a:t>
            </a:r>
            <a:r>
              <a:rPr kumimoji="0" sz="1600" b="0" i="0" u="none" strike="noStrike" kern="1200" cap="none" spc="-5" normalizeH="0" baseline="0" noProof="0" dirty="0">
                <a:ln>
                  <a:noFill/>
                </a:ln>
                <a:solidFill>
                  <a:prstClr val="black"/>
                </a:solidFill>
                <a:effectLst/>
                <a:uLnTx/>
                <a:uFillTx/>
                <a:latin typeface="Arial"/>
                <a:ea typeface="+mn-ea"/>
                <a:cs typeface="Arial"/>
              </a:rPr>
              <a:t>dataset!</a:t>
            </a:r>
            <a:endParaRPr kumimoji="0" sz="16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solidFill>
              <a:effectLst/>
              <a:uLnTx/>
              <a:uFillTx/>
              <a:latin typeface="Times New Roman"/>
              <a:ea typeface="+mn-ea"/>
              <a:cs typeface="Times New Roman"/>
            </a:endParaRPr>
          </a:p>
          <a:p>
            <a:pPr marL="4821555" marR="1802130" lvl="0" indent="-24765" algn="l" defTabSz="914400" rtl="0" eaLnBrk="1" fontAlgn="base" latinLnBrk="0" hangingPunct="1">
              <a:lnSpc>
                <a:spcPts val="1650"/>
              </a:lnSpc>
              <a:spcBef>
                <a:spcPts val="1275"/>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Convolution  and</a:t>
            </a:r>
            <a:r>
              <a:rPr kumimoji="0" sz="1400" b="0" i="0" u="none" strike="noStrike" kern="1200" cap="none" spc="-6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Pooling</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txBox="1"/>
          <p:nvPr/>
        </p:nvSpPr>
        <p:spPr>
          <a:xfrm>
            <a:off x="6201810" y="4974773"/>
            <a:ext cx="115189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pool5</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features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p:nvPr/>
        </p:nvSpPr>
        <p:spPr>
          <a:xfrm>
            <a:off x="6002989" y="4668424"/>
            <a:ext cx="155575" cy="0"/>
          </a:xfrm>
          <a:custGeom>
            <a:avLst/>
            <a:gdLst/>
            <a:ahLst/>
            <a:cxnLst/>
            <a:rect l="l" t="t" r="r" b="b"/>
            <a:pathLst>
              <a:path w="155575">
                <a:moveTo>
                  <a:pt x="0" y="0"/>
                </a:moveTo>
                <a:lnTo>
                  <a:pt x="155249" y="0"/>
                </a:lnTo>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p:nvPr/>
        </p:nvSpPr>
        <p:spPr>
          <a:xfrm>
            <a:off x="6158240" y="4605493"/>
            <a:ext cx="130175" cy="126153"/>
          </a:xfrm>
          <a:custGeom>
            <a:avLst/>
            <a:gdLst/>
            <a:ahLst/>
            <a:cxnLst/>
            <a:rect l="l" t="t" r="r" b="b"/>
            <a:pathLst>
              <a:path w="130175" h="94614">
                <a:moveTo>
                  <a:pt x="0" y="94399"/>
                </a:moveTo>
                <a:lnTo>
                  <a:pt x="129674" y="47199"/>
                </a:lnTo>
                <a:lnTo>
                  <a:pt x="0" y="0"/>
                </a:lnTo>
                <a:lnTo>
                  <a:pt x="0" y="94399"/>
                </a:lnTo>
                <a:close/>
              </a:path>
            </a:pathLst>
          </a:custGeom>
          <a:ln w="2857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6" name="object 16"/>
          <p:cNvSpPr/>
          <p:nvPr/>
        </p:nvSpPr>
        <p:spPr>
          <a:xfrm>
            <a:off x="1987236" y="3784228"/>
            <a:ext cx="1494899" cy="1653725"/>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7" name="object 17"/>
          <p:cNvSpPr/>
          <p:nvPr/>
        </p:nvSpPr>
        <p:spPr>
          <a:xfrm>
            <a:off x="2347370" y="3878360"/>
            <a:ext cx="676910" cy="729827"/>
          </a:xfrm>
          <a:custGeom>
            <a:avLst/>
            <a:gdLst/>
            <a:ahLst/>
            <a:cxnLst/>
            <a:rect l="l" t="t" r="r" b="b"/>
            <a:pathLst>
              <a:path w="676910" h="547370">
                <a:moveTo>
                  <a:pt x="0" y="0"/>
                </a:moveTo>
                <a:lnTo>
                  <a:pt x="676498" y="0"/>
                </a:lnTo>
                <a:lnTo>
                  <a:pt x="676498" y="546898"/>
                </a:lnTo>
                <a:lnTo>
                  <a:pt x="0" y="546898"/>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8" name="object 18"/>
          <p:cNvSpPr/>
          <p:nvPr/>
        </p:nvSpPr>
        <p:spPr>
          <a:xfrm>
            <a:off x="2396448" y="3830394"/>
            <a:ext cx="864235" cy="1560407"/>
          </a:xfrm>
          <a:custGeom>
            <a:avLst/>
            <a:gdLst/>
            <a:ahLst/>
            <a:cxnLst/>
            <a:rect l="l" t="t" r="r" b="b"/>
            <a:pathLst>
              <a:path w="864235" h="1170304">
                <a:moveTo>
                  <a:pt x="0" y="0"/>
                </a:moveTo>
                <a:lnTo>
                  <a:pt x="863698" y="0"/>
                </a:lnTo>
                <a:lnTo>
                  <a:pt x="863698" y="1170297"/>
                </a:lnTo>
                <a:lnTo>
                  <a:pt x="0" y="1170297"/>
                </a:lnTo>
                <a:lnTo>
                  <a:pt x="0" y="0"/>
                </a:lnTo>
                <a:close/>
              </a:path>
            </a:pathLst>
          </a:custGeom>
          <a:ln w="38099">
            <a:solidFill>
              <a:srgbClr val="00FF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9" name="object 19"/>
          <p:cNvSpPr/>
          <p:nvPr/>
        </p:nvSpPr>
        <p:spPr>
          <a:xfrm>
            <a:off x="3998269" y="3830407"/>
            <a:ext cx="548723" cy="688751"/>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 name="object 20"/>
          <p:cNvSpPr/>
          <p:nvPr/>
        </p:nvSpPr>
        <p:spPr>
          <a:xfrm>
            <a:off x="3998266" y="4668426"/>
            <a:ext cx="548698" cy="688764"/>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 name="object 21"/>
          <p:cNvSpPr txBox="1"/>
          <p:nvPr/>
        </p:nvSpPr>
        <p:spPr>
          <a:xfrm>
            <a:off x="2038796" y="5652368"/>
            <a:ext cx="142875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Region</a:t>
            </a:r>
            <a:r>
              <a:rPr kumimoji="0" sz="1400" b="0" i="0" u="none" strike="noStrike" kern="1200" cap="none" spc="-3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Proposals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2" name="object 22"/>
          <p:cNvSpPr txBox="1"/>
          <p:nvPr/>
        </p:nvSpPr>
        <p:spPr>
          <a:xfrm>
            <a:off x="3750934" y="5652368"/>
            <a:ext cx="103759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Crop +</a:t>
            </a:r>
            <a:r>
              <a:rPr kumimoji="0" sz="1400" b="0" i="0" u="none" strike="noStrike" kern="1200" cap="none" spc="-6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Warp</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3" name="object 23"/>
          <p:cNvSpPr/>
          <p:nvPr/>
        </p:nvSpPr>
        <p:spPr>
          <a:xfrm>
            <a:off x="7916849" y="4076010"/>
            <a:ext cx="602023" cy="1063097"/>
          </a:xfrm>
          <a:prstGeom prst="rect">
            <a:avLst/>
          </a:prstGeom>
          <a:blipFill>
            <a:blip r:embed="rId5"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4" name="object 24"/>
          <p:cNvSpPr txBox="1"/>
          <p:nvPr/>
        </p:nvSpPr>
        <p:spPr>
          <a:xfrm>
            <a:off x="5700026" y="5650184"/>
            <a:ext cx="110236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Forward</a:t>
            </a:r>
            <a:r>
              <a:rPr kumimoji="0" sz="1400" b="0" i="0" u="none" strike="noStrike" kern="1200" cap="none" spc="-5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pass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56</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27" name="object 27"/>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28" name="object 28"/>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
        <p:nvSpPr>
          <p:cNvPr id="25" name="object 25"/>
          <p:cNvSpPr txBox="1"/>
          <p:nvPr/>
        </p:nvSpPr>
        <p:spPr>
          <a:xfrm>
            <a:off x="7605258" y="5650184"/>
            <a:ext cx="99377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Save to</a:t>
            </a:r>
            <a:r>
              <a:rPr kumimoji="0" sz="1400" b="0" i="0" u="none" strike="noStrike" kern="1200" cap="none" spc="-6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disk</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R-CNN</a:t>
            </a:r>
            <a:r>
              <a:rPr spc="-50" dirty="0"/>
              <a:t> </a:t>
            </a:r>
            <a:r>
              <a:rPr spc="-5" dirty="0"/>
              <a:t>Training</a:t>
            </a:r>
          </a:p>
        </p:txBody>
      </p:sp>
      <p:sp>
        <p:nvSpPr>
          <p:cNvPr id="5" name="object 5"/>
          <p:cNvSpPr txBox="1"/>
          <p:nvPr/>
        </p:nvSpPr>
        <p:spPr>
          <a:xfrm>
            <a:off x="377648" y="964873"/>
            <a:ext cx="6678930" cy="276999"/>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Arial"/>
                <a:ea typeface="+mn-ea"/>
                <a:cs typeface="Arial"/>
              </a:rPr>
              <a:t>Step </a:t>
            </a:r>
            <a:r>
              <a:rPr kumimoji="0" sz="1800" b="1" i="0" u="none" strike="noStrike" kern="1200" cap="none" spc="0" normalizeH="0" baseline="0" noProof="0" dirty="0">
                <a:ln>
                  <a:noFill/>
                </a:ln>
                <a:solidFill>
                  <a:prstClr val="black"/>
                </a:solidFill>
                <a:effectLst/>
                <a:uLnTx/>
                <a:uFillTx/>
                <a:latin typeface="Arial"/>
                <a:ea typeface="+mn-ea"/>
                <a:cs typeface="Arial"/>
              </a:rPr>
              <a:t>4</a:t>
            </a:r>
            <a:r>
              <a:rPr kumimoji="0" sz="1800" b="0" i="0" u="none" strike="noStrike" kern="1200" cap="none" spc="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Train one binary SVM per class to classify region</a:t>
            </a:r>
            <a:r>
              <a:rPr kumimoji="0" sz="1800" b="0" i="0" u="none" strike="noStrike" kern="1200" cap="none" spc="13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features</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p:nvPr/>
        </p:nvSpPr>
        <p:spPr>
          <a:xfrm>
            <a:off x="4648203" y="2209800"/>
            <a:ext cx="870523" cy="1201597"/>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7" name="object 7"/>
          <p:cNvSpPr/>
          <p:nvPr/>
        </p:nvSpPr>
        <p:spPr>
          <a:xfrm>
            <a:off x="2470047" y="2195263"/>
            <a:ext cx="1023497" cy="1201597"/>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5675663" y="2195263"/>
            <a:ext cx="933748" cy="1216231"/>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p:nvPr/>
        </p:nvSpPr>
        <p:spPr>
          <a:xfrm>
            <a:off x="6705600" y="2209800"/>
            <a:ext cx="933748" cy="1201597"/>
          </a:xfrm>
          <a:prstGeom prst="rect">
            <a:avLst/>
          </a:prstGeom>
          <a:blipFill>
            <a:blip r:embed="rId5"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object 10"/>
          <p:cNvSpPr/>
          <p:nvPr/>
        </p:nvSpPr>
        <p:spPr>
          <a:xfrm>
            <a:off x="3615967" y="2195249"/>
            <a:ext cx="933748" cy="1201611"/>
          </a:xfrm>
          <a:prstGeom prst="rect">
            <a:avLst/>
          </a:prstGeom>
          <a:blipFill>
            <a:blip r:embed="rId6"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object 11"/>
          <p:cNvSpPr/>
          <p:nvPr/>
        </p:nvSpPr>
        <p:spPr>
          <a:xfrm>
            <a:off x="7669187" y="2195252"/>
            <a:ext cx="1023497" cy="1201573"/>
          </a:xfrm>
          <a:prstGeom prst="rect">
            <a:avLst/>
          </a:prstGeom>
          <a:blipFill>
            <a:blip r:embed="rId7"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2" name="object 12"/>
          <p:cNvSpPr/>
          <p:nvPr/>
        </p:nvSpPr>
        <p:spPr>
          <a:xfrm>
            <a:off x="2928544" y="3545558"/>
            <a:ext cx="106680" cy="1202267"/>
          </a:xfrm>
          <a:custGeom>
            <a:avLst/>
            <a:gdLst/>
            <a:ahLst/>
            <a:cxnLst/>
            <a:rect l="l" t="t" r="r" b="b"/>
            <a:pathLst>
              <a:path w="106680"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object 13"/>
          <p:cNvSpPr/>
          <p:nvPr/>
        </p:nvSpPr>
        <p:spPr>
          <a:xfrm>
            <a:off x="2928544" y="3545558"/>
            <a:ext cx="106680" cy="1202267"/>
          </a:xfrm>
          <a:custGeom>
            <a:avLst/>
            <a:gdLst/>
            <a:ahLst/>
            <a:cxnLst/>
            <a:rect l="l" t="t" r="r" b="b"/>
            <a:pathLst>
              <a:path w="106680"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4" name="object 14"/>
          <p:cNvSpPr/>
          <p:nvPr/>
        </p:nvSpPr>
        <p:spPr>
          <a:xfrm>
            <a:off x="4029592"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p:nvPr/>
        </p:nvSpPr>
        <p:spPr>
          <a:xfrm>
            <a:off x="4029592"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6" name="object 16"/>
          <p:cNvSpPr/>
          <p:nvPr/>
        </p:nvSpPr>
        <p:spPr>
          <a:xfrm>
            <a:off x="5088864"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7" name="object 17"/>
          <p:cNvSpPr/>
          <p:nvPr/>
        </p:nvSpPr>
        <p:spPr>
          <a:xfrm>
            <a:off x="5088864"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8" name="object 18"/>
          <p:cNvSpPr/>
          <p:nvPr/>
        </p:nvSpPr>
        <p:spPr>
          <a:xfrm>
            <a:off x="6089287"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9" name="object 19"/>
          <p:cNvSpPr/>
          <p:nvPr/>
        </p:nvSpPr>
        <p:spPr>
          <a:xfrm>
            <a:off x="6089287"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 name="object 20"/>
          <p:cNvSpPr/>
          <p:nvPr/>
        </p:nvSpPr>
        <p:spPr>
          <a:xfrm>
            <a:off x="7058085" y="3545558"/>
            <a:ext cx="106680" cy="1202267"/>
          </a:xfrm>
          <a:custGeom>
            <a:avLst/>
            <a:gdLst/>
            <a:ahLst/>
            <a:cxnLst/>
            <a:rect l="l" t="t" r="r" b="b"/>
            <a:pathLst>
              <a:path w="106679" h="901700">
                <a:moveTo>
                  <a:pt x="0" y="0"/>
                </a:moveTo>
                <a:lnTo>
                  <a:pt x="106524" y="0"/>
                </a:lnTo>
                <a:lnTo>
                  <a:pt x="106524"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 name="object 21"/>
          <p:cNvSpPr/>
          <p:nvPr/>
        </p:nvSpPr>
        <p:spPr>
          <a:xfrm>
            <a:off x="7058085" y="3545558"/>
            <a:ext cx="106680" cy="1202267"/>
          </a:xfrm>
          <a:custGeom>
            <a:avLst/>
            <a:gdLst/>
            <a:ahLst/>
            <a:cxnLst/>
            <a:rect l="l" t="t" r="r" b="b"/>
            <a:pathLst>
              <a:path w="106679" h="901700">
                <a:moveTo>
                  <a:pt x="0" y="0"/>
                </a:moveTo>
                <a:lnTo>
                  <a:pt x="106524" y="0"/>
                </a:lnTo>
                <a:lnTo>
                  <a:pt x="106524"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2" name="object 22"/>
          <p:cNvSpPr/>
          <p:nvPr/>
        </p:nvSpPr>
        <p:spPr>
          <a:xfrm>
            <a:off x="8127658"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 name="object 23"/>
          <p:cNvSpPr/>
          <p:nvPr/>
        </p:nvSpPr>
        <p:spPr>
          <a:xfrm>
            <a:off x="8127658"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4" name="object 24"/>
          <p:cNvSpPr/>
          <p:nvPr/>
        </p:nvSpPr>
        <p:spPr>
          <a:xfrm>
            <a:off x="2737572" y="4883158"/>
            <a:ext cx="2672631" cy="657399"/>
          </a:xfrm>
          <a:prstGeom prst="rect">
            <a:avLst/>
          </a:prstGeom>
          <a:blipFill>
            <a:blip r:embed="rId8"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5" name="object 25"/>
          <p:cNvSpPr txBox="1"/>
          <p:nvPr/>
        </p:nvSpPr>
        <p:spPr>
          <a:xfrm>
            <a:off x="3403848" y="5676269"/>
            <a:ext cx="233616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Positive samples for cat</a:t>
            </a:r>
            <a:r>
              <a:rPr kumimoji="0" sz="1400" b="0" i="0" u="none" strike="noStrike" kern="1200" cap="none" spc="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SVM</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6019803" y="4926758"/>
            <a:ext cx="2485531" cy="657399"/>
          </a:xfrm>
          <a:prstGeom prst="rect">
            <a:avLst/>
          </a:prstGeom>
          <a:blipFill>
            <a:blip r:embed="rId9"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7" name="object 27"/>
          <p:cNvSpPr txBox="1"/>
          <p:nvPr/>
        </p:nvSpPr>
        <p:spPr>
          <a:xfrm>
            <a:off x="6526096" y="5676269"/>
            <a:ext cx="241554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Negative samples for cat</a:t>
            </a:r>
            <a:r>
              <a:rPr kumimoji="0" sz="1400" b="0" i="0" u="none" strike="noStrike" kern="1200" cap="none" spc="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SVM</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30" name="object 30"/>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57</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32" name="object 32"/>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
        <p:nvSpPr>
          <p:cNvPr id="28" name="object 28"/>
          <p:cNvSpPr txBox="1"/>
          <p:nvPr/>
        </p:nvSpPr>
        <p:spPr>
          <a:xfrm>
            <a:off x="377651" y="2707600"/>
            <a:ext cx="183324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Training image</a:t>
            </a:r>
            <a:r>
              <a:rPr kumimoji="0" sz="1400" b="0" i="0" u="none" strike="noStrike" kern="1200" cap="none" spc="-1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regions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9" name="object 29"/>
          <p:cNvSpPr txBox="1"/>
          <p:nvPr/>
        </p:nvSpPr>
        <p:spPr>
          <a:xfrm>
            <a:off x="377648" y="4013360"/>
            <a:ext cx="187325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Cached region</a:t>
            </a:r>
            <a:r>
              <a:rPr kumimoji="0" sz="1400" b="0" i="0" u="none" strike="noStrike" kern="1200" cap="none" spc="-1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features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R-CNN</a:t>
            </a:r>
            <a:r>
              <a:rPr spc="-50" dirty="0"/>
              <a:t> </a:t>
            </a:r>
            <a:r>
              <a:rPr spc="-5" dirty="0"/>
              <a:t>Training</a:t>
            </a:r>
          </a:p>
        </p:txBody>
      </p:sp>
      <p:sp>
        <p:nvSpPr>
          <p:cNvPr id="5" name="object 5"/>
          <p:cNvSpPr txBox="1"/>
          <p:nvPr/>
        </p:nvSpPr>
        <p:spPr>
          <a:xfrm>
            <a:off x="377648" y="964873"/>
            <a:ext cx="6678930" cy="276999"/>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Arial"/>
                <a:ea typeface="+mn-ea"/>
                <a:cs typeface="Arial"/>
              </a:rPr>
              <a:t>Step </a:t>
            </a:r>
            <a:r>
              <a:rPr kumimoji="0" sz="1800" b="1" i="0" u="none" strike="noStrike" kern="1200" cap="none" spc="0" normalizeH="0" baseline="0" noProof="0" dirty="0">
                <a:ln>
                  <a:noFill/>
                </a:ln>
                <a:solidFill>
                  <a:prstClr val="black"/>
                </a:solidFill>
                <a:effectLst/>
                <a:uLnTx/>
                <a:uFillTx/>
                <a:latin typeface="Arial"/>
                <a:ea typeface="+mn-ea"/>
                <a:cs typeface="Arial"/>
              </a:rPr>
              <a:t>4</a:t>
            </a:r>
            <a:r>
              <a:rPr kumimoji="0" sz="1800" b="0" i="0" u="none" strike="noStrike" kern="1200" cap="none" spc="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Train one binary SVM per class to classify region</a:t>
            </a:r>
            <a:r>
              <a:rPr kumimoji="0" sz="1800" b="0" i="0" u="none" strike="noStrike" kern="1200" cap="none" spc="135"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features</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p:nvPr/>
        </p:nvSpPr>
        <p:spPr>
          <a:xfrm>
            <a:off x="6676089" y="2195263"/>
            <a:ext cx="870523" cy="1201597"/>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7" name="object 7"/>
          <p:cNvSpPr/>
          <p:nvPr/>
        </p:nvSpPr>
        <p:spPr>
          <a:xfrm>
            <a:off x="2470047" y="2195263"/>
            <a:ext cx="1023497" cy="1201597"/>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8" name="object 8"/>
          <p:cNvSpPr/>
          <p:nvPr/>
        </p:nvSpPr>
        <p:spPr>
          <a:xfrm>
            <a:off x="5675663" y="2195263"/>
            <a:ext cx="933748" cy="1216231"/>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object 9"/>
          <p:cNvSpPr/>
          <p:nvPr/>
        </p:nvSpPr>
        <p:spPr>
          <a:xfrm>
            <a:off x="4675240" y="2195263"/>
            <a:ext cx="933748" cy="1201597"/>
          </a:xfrm>
          <a:prstGeom prst="rect">
            <a:avLst/>
          </a:prstGeom>
          <a:blipFill>
            <a:blip r:embed="rId5"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object 10"/>
          <p:cNvSpPr/>
          <p:nvPr/>
        </p:nvSpPr>
        <p:spPr>
          <a:xfrm>
            <a:off x="3615967" y="2195249"/>
            <a:ext cx="933748" cy="1201611"/>
          </a:xfrm>
          <a:prstGeom prst="rect">
            <a:avLst/>
          </a:prstGeom>
          <a:blipFill>
            <a:blip r:embed="rId6"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object 11"/>
          <p:cNvSpPr/>
          <p:nvPr/>
        </p:nvSpPr>
        <p:spPr>
          <a:xfrm>
            <a:off x="7669187" y="2195252"/>
            <a:ext cx="1023497" cy="1201573"/>
          </a:xfrm>
          <a:prstGeom prst="rect">
            <a:avLst/>
          </a:prstGeom>
          <a:blipFill>
            <a:blip r:embed="rId7"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2" name="object 12"/>
          <p:cNvSpPr txBox="1"/>
          <p:nvPr/>
        </p:nvSpPr>
        <p:spPr>
          <a:xfrm>
            <a:off x="377651" y="2707600"/>
            <a:ext cx="183324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Training image</a:t>
            </a:r>
            <a:r>
              <a:rPr kumimoji="0" sz="1400" b="0" i="0" u="none" strike="noStrike" kern="1200" cap="none" spc="-1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regions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txBox="1"/>
          <p:nvPr/>
        </p:nvSpPr>
        <p:spPr>
          <a:xfrm>
            <a:off x="377648" y="4013360"/>
            <a:ext cx="187325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Cached region</a:t>
            </a:r>
            <a:r>
              <a:rPr kumimoji="0" sz="1400" b="0" i="0" u="none" strike="noStrike" kern="1200" cap="none" spc="-1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features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p:nvPr/>
        </p:nvSpPr>
        <p:spPr>
          <a:xfrm>
            <a:off x="2928544" y="3545558"/>
            <a:ext cx="106680" cy="1202267"/>
          </a:xfrm>
          <a:custGeom>
            <a:avLst/>
            <a:gdLst/>
            <a:ahLst/>
            <a:cxnLst/>
            <a:rect l="l" t="t" r="r" b="b"/>
            <a:pathLst>
              <a:path w="106680"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p:nvPr/>
        </p:nvSpPr>
        <p:spPr>
          <a:xfrm>
            <a:off x="2928544" y="3545558"/>
            <a:ext cx="106680" cy="1202267"/>
          </a:xfrm>
          <a:custGeom>
            <a:avLst/>
            <a:gdLst/>
            <a:ahLst/>
            <a:cxnLst/>
            <a:rect l="l" t="t" r="r" b="b"/>
            <a:pathLst>
              <a:path w="106680"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6" name="object 16"/>
          <p:cNvSpPr/>
          <p:nvPr/>
        </p:nvSpPr>
        <p:spPr>
          <a:xfrm>
            <a:off x="4029592"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7" name="object 17"/>
          <p:cNvSpPr/>
          <p:nvPr/>
        </p:nvSpPr>
        <p:spPr>
          <a:xfrm>
            <a:off x="4029592"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8" name="object 18"/>
          <p:cNvSpPr/>
          <p:nvPr/>
        </p:nvSpPr>
        <p:spPr>
          <a:xfrm>
            <a:off x="5088864"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9" name="object 19"/>
          <p:cNvSpPr/>
          <p:nvPr/>
        </p:nvSpPr>
        <p:spPr>
          <a:xfrm>
            <a:off x="5088864"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 name="object 20"/>
          <p:cNvSpPr/>
          <p:nvPr/>
        </p:nvSpPr>
        <p:spPr>
          <a:xfrm>
            <a:off x="6089287"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 name="object 21"/>
          <p:cNvSpPr/>
          <p:nvPr/>
        </p:nvSpPr>
        <p:spPr>
          <a:xfrm>
            <a:off x="6089287"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2" name="object 22"/>
          <p:cNvSpPr/>
          <p:nvPr/>
        </p:nvSpPr>
        <p:spPr>
          <a:xfrm>
            <a:off x="7058085" y="3545558"/>
            <a:ext cx="106680" cy="1202267"/>
          </a:xfrm>
          <a:custGeom>
            <a:avLst/>
            <a:gdLst/>
            <a:ahLst/>
            <a:cxnLst/>
            <a:rect l="l" t="t" r="r" b="b"/>
            <a:pathLst>
              <a:path w="106679" h="901700">
                <a:moveTo>
                  <a:pt x="0" y="0"/>
                </a:moveTo>
                <a:lnTo>
                  <a:pt x="106524" y="0"/>
                </a:lnTo>
                <a:lnTo>
                  <a:pt x="106524"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 name="object 23"/>
          <p:cNvSpPr/>
          <p:nvPr/>
        </p:nvSpPr>
        <p:spPr>
          <a:xfrm>
            <a:off x="7058085" y="3545558"/>
            <a:ext cx="106680" cy="1202267"/>
          </a:xfrm>
          <a:custGeom>
            <a:avLst/>
            <a:gdLst/>
            <a:ahLst/>
            <a:cxnLst/>
            <a:rect l="l" t="t" r="r" b="b"/>
            <a:pathLst>
              <a:path w="106679" h="901700">
                <a:moveTo>
                  <a:pt x="0" y="0"/>
                </a:moveTo>
                <a:lnTo>
                  <a:pt x="106524" y="0"/>
                </a:lnTo>
                <a:lnTo>
                  <a:pt x="106524"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4" name="object 24"/>
          <p:cNvSpPr/>
          <p:nvPr/>
        </p:nvSpPr>
        <p:spPr>
          <a:xfrm>
            <a:off x="8127658"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5" name="object 25"/>
          <p:cNvSpPr/>
          <p:nvPr/>
        </p:nvSpPr>
        <p:spPr>
          <a:xfrm>
            <a:off x="8127658" y="3545558"/>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6" name="object 26"/>
          <p:cNvSpPr/>
          <p:nvPr/>
        </p:nvSpPr>
        <p:spPr>
          <a:xfrm>
            <a:off x="2737669" y="4883158"/>
            <a:ext cx="4510640" cy="657399"/>
          </a:xfrm>
          <a:prstGeom prst="rect">
            <a:avLst/>
          </a:prstGeom>
          <a:blipFill>
            <a:blip r:embed="rId8"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7" name="object 27"/>
          <p:cNvSpPr txBox="1"/>
          <p:nvPr/>
        </p:nvSpPr>
        <p:spPr>
          <a:xfrm>
            <a:off x="3334564" y="5676269"/>
            <a:ext cx="247459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Negative samples for dog</a:t>
            </a:r>
            <a:r>
              <a:rPr kumimoji="0" sz="1400" b="0" i="0" u="none" strike="noStrike" kern="1200" cap="none" spc="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SVM</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8" name="object 28"/>
          <p:cNvSpPr/>
          <p:nvPr/>
        </p:nvSpPr>
        <p:spPr>
          <a:xfrm>
            <a:off x="7802284" y="4926758"/>
            <a:ext cx="703048" cy="657399"/>
          </a:xfrm>
          <a:prstGeom prst="rect">
            <a:avLst/>
          </a:prstGeom>
          <a:blipFill>
            <a:blip r:embed="rId9"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9" name="object 29"/>
          <p:cNvSpPr txBox="1"/>
          <p:nvPr/>
        </p:nvSpPr>
        <p:spPr>
          <a:xfrm>
            <a:off x="6535948" y="5676269"/>
            <a:ext cx="239585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Positive samples for dog</a:t>
            </a:r>
            <a:r>
              <a:rPr kumimoji="0" sz="1400" b="0" i="0" u="none" strike="noStrike" kern="1200" cap="none" spc="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SVM</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30" name="object 30"/>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58</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32" name="object 32"/>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marR="0" lvl="0" indent="0" algn="l" defTabSz="914400" rtl="0" eaLnBrk="1" fontAlgn="base" latinLnBrk="0" hangingPunct="1">
              <a:lnSpc>
                <a:spcPct val="100000"/>
              </a:lnSpc>
              <a:spcBef>
                <a:spcPts val="400"/>
              </a:spcBef>
              <a:spcAft>
                <a:spcPct val="0"/>
              </a:spcAft>
              <a:buClrTx/>
              <a:buSzTx/>
              <a:buFontTx/>
              <a:buNone/>
              <a:tabLst>
                <a:tab pos="5411470" algn="l"/>
                <a:tab pos="7621270" algn="l"/>
              </a:tabLst>
              <a:defRPr/>
            </a:pPr>
            <a:r>
              <a:rPr kumimoji="0" sz="1800" b="0" i="0" u="none" strike="noStrike" kern="1200" cap="none" spc="-5" normalizeH="0" baseline="0" noProof="0" dirty="0">
                <a:ln>
                  <a:noFill/>
                </a:ln>
                <a:solidFill>
                  <a:srgbClr val="FFFFFF"/>
                </a:solidFill>
                <a:effectLst/>
                <a:uLnTx/>
                <a:uFillTx/>
                <a:latin typeface="Arial"/>
                <a:ea typeface="+mn-ea"/>
                <a:cs typeface="Arial"/>
              </a:rPr>
              <a:t>Fei-Fei Li &amp; Andrej Karpathy &amp;</a:t>
            </a:r>
            <a:r>
              <a:rPr kumimoji="0" sz="1800" b="0" i="0" u="none" strike="noStrike" kern="1200" cap="none" spc="10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Justin</a:t>
            </a:r>
            <a:r>
              <a:rPr kumimoji="0" sz="1800" b="0" i="0" u="none" strike="noStrike" kern="1200" cap="none" spc="10" normalizeH="0" baseline="0" noProof="0" dirty="0">
                <a:ln>
                  <a:noFill/>
                </a:ln>
                <a:solidFill>
                  <a:srgbClr val="FFFFFF"/>
                </a:solidFill>
                <a:effectLst/>
                <a:uLnTx/>
                <a:uFillTx/>
                <a:latin typeface="Arial"/>
                <a:ea typeface="+mn-ea"/>
                <a:cs typeface="Arial"/>
              </a:rPr>
              <a:t> </a:t>
            </a:r>
            <a:r>
              <a:rPr kumimoji="0" sz="1800" b="0" i="0" u="none" strike="noStrike" kern="1200" cap="none" spc="-5" normalizeH="0" baseline="0" noProof="0" dirty="0">
                <a:ln>
                  <a:noFill/>
                </a:ln>
                <a:solidFill>
                  <a:srgbClr val="FFFFFF"/>
                </a:solidFill>
                <a:effectLst/>
                <a:uLnTx/>
                <a:uFillTx/>
                <a:latin typeface="Arial"/>
                <a:ea typeface="+mn-ea"/>
                <a:cs typeface="Arial"/>
              </a:rPr>
              <a:t>Johnson	</a:t>
            </a:r>
            <a:r>
              <a:rPr kumimoji="0" sz="3000" b="0" i="0" u="none" strike="noStrike" kern="1200" cap="none" spc="-7" normalizeH="0" baseline="-4166" noProof="0" dirty="0">
                <a:ln>
                  <a:noFill/>
                </a:ln>
                <a:solidFill>
                  <a:srgbClr val="FFFFFF"/>
                </a:solidFill>
                <a:effectLst/>
                <a:uLnTx/>
                <a:uFillTx/>
                <a:latin typeface="Arial"/>
                <a:ea typeface="+mn-ea"/>
                <a:cs typeface="Arial"/>
              </a:rPr>
              <a:t>Lecture</a:t>
            </a:r>
            <a:r>
              <a:rPr kumimoji="0" sz="3000" b="0" i="0" u="none" strike="noStrike" kern="1200" cap="none" spc="0"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8</a:t>
            </a:r>
            <a:r>
              <a:rPr kumimoji="0" sz="3000" b="0" i="0" u="none" strike="noStrike" kern="1200" cap="none" spc="0" normalizeH="0" baseline="-4166" noProof="0" dirty="0">
                <a:ln>
                  <a:noFill/>
                </a:ln>
                <a:solidFill>
                  <a:srgbClr val="FFFFFF"/>
                </a:solidFill>
                <a:effectLst/>
                <a:uLnTx/>
                <a:uFillTx/>
                <a:latin typeface="Arial"/>
                <a:ea typeface="+mn-ea"/>
                <a:cs typeface="Arial"/>
              </a:rPr>
              <a:t> -	</a:t>
            </a:r>
            <a:r>
              <a:rPr kumimoji="0" sz="3000" b="0" i="0" u="none" strike="noStrike" kern="1200" cap="none" spc="-7" normalizeH="0" baseline="-4166" noProof="0" dirty="0">
                <a:ln>
                  <a:noFill/>
                </a:ln>
                <a:solidFill>
                  <a:srgbClr val="FFFFFF"/>
                </a:solidFill>
                <a:effectLst/>
                <a:uLnTx/>
                <a:uFillTx/>
                <a:latin typeface="Arial"/>
                <a:ea typeface="+mn-ea"/>
                <a:cs typeface="Arial"/>
              </a:rPr>
              <a:t>1 Feb</a:t>
            </a:r>
            <a:r>
              <a:rPr kumimoji="0" sz="3000" b="0" i="0" u="none" strike="noStrike" kern="1200" cap="none" spc="-104" normalizeH="0" baseline="-4166" noProof="0" dirty="0">
                <a:ln>
                  <a:noFill/>
                </a:ln>
                <a:solidFill>
                  <a:srgbClr val="FFFFFF"/>
                </a:solidFill>
                <a:effectLst/>
                <a:uLnTx/>
                <a:uFillTx/>
                <a:latin typeface="Arial"/>
                <a:ea typeface="+mn-ea"/>
                <a:cs typeface="Arial"/>
              </a:rPr>
              <a:t> </a:t>
            </a:r>
            <a:r>
              <a:rPr kumimoji="0" sz="3000" b="0" i="0" u="none" strike="noStrike" kern="1200" cap="none" spc="-7" normalizeH="0" baseline="-4166" noProof="0" dirty="0">
                <a:ln>
                  <a:noFill/>
                </a:ln>
                <a:solidFill>
                  <a:srgbClr val="FFFFFF"/>
                </a:solidFill>
                <a:effectLst/>
                <a:uLnTx/>
                <a:uFillTx/>
                <a:latin typeface="Arial"/>
                <a:ea typeface="+mn-ea"/>
                <a:cs typeface="Arial"/>
              </a:rPr>
              <a:t>2016</a:t>
            </a:r>
            <a:endParaRPr kumimoji="0" sz="3000" b="0" i="0" u="none" strike="noStrike" kern="1200" cap="none" spc="0" normalizeH="0" baseline="-4166"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R-CNN</a:t>
            </a:r>
            <a:r>
              <a:rPr spc="-50" dirty="0"/>
              <a:t> </a:t>
            </a:r>
            <a:r>
              <a:rPr spc="-5" dirty="0"/>
              <a:t>Training</a:t>
            </a:r>
          </a:p>
        </p:txBody>
      </p:sp>
      <p:sp>
        <p:nvSpPr>
          <p:cNvPr id="5" name="object 5"/>
          <p:cNvSpPr txBox="1"/>
          <p:nvPr/>
        </p:nvSpPr>
        <p:spPr>
          <a:xfrm>
            <a:off x="377648" y="962313"/>
            <a:ext cx="8647430" cy="839269"/>
          </a:xfrm>
          <a:prstGeom prst="rect">
            <a:avLst/>
          </a:prstGeom>
        </p:spPr>
        <p:txBody>
          <a:bodyPr vert="horz" wrap="square" lIns="0" tIns="0" rIns="0" bIns="0" rtlCol="0">
            <a:spAutoFit/>
          </a:bodyPr>
          <a:lstStyle/>
          <a:p>
            <a:pPr marL="12700" marR="5080" lvl="0" indent="0" algn="l" defTabSz="914400" rtl="0" eaLnBrk="1" fontAlgn="base" latinLnBrk="0" hangingPunct="1">
              <a:lnSpc>
                <a:spcPct val="100699"/>
              </a:lnSpc>
              <a:spcBef>
                <a:spcPct val="0"/>
              </a:spcBef>
              <a:spcAft>
                <a:spcPct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Arial"/>
                <a:ea typeface="+mn-ea"/>
                <a:cs typeface="Arial"/>
              </a:rPr>
              <a:t>Step 5 </a:t>
            </a:r>
            <a:r>
              <a:rPr kumimoji="0" sz="1800" b="0" i="0" u="none" strike="noStrike" kern="1200" cap="none" spc="-5" normalizeH="0" baseline="0" noProof="0" dirty="0">
                <a:ln>
                  <a:noFill/>
                </a:ln>
                <a:solidFill>
                  <a:prstClr val="black"/>
                </a:solidFill>
                <a:effectLst/>
                <a:uLnTx/>
                <a:uFillTx/>
                <a:latin typeface="Arial"/>
                <a:ea typeface="+mn-ea"/>
                <a:cs typeface="Arial"/>
              </a:rPr>
              <a:t>(bbox regression): For each class, train a linear regression model to map from  cached features to offsets </a:t>
            </a:r>
            <a:r>
              <a:rPr kumimoji="0" sz="1800" b="0" i="0" u="none" strike="noStrike" kern="1200" cap="none" spc="-5" normalizeH="0" baseline="0" noProof="0">
                <a:ln>
                  <a:noFill/>
                </a:ln>
                <a:solidFill>
                  <a:prstClr val="black"/>
                </a:solidFill>
                <a:effectLst/>
                <a:uLnTx/>
                <a:uFillTx/>
                <a:latin typeface="Arial"/>
                <a:ea typeface="+mn-ea"/>
                <a:cs typeface="Arial"/>
              </a:rPr>
              <a:t>to </a:t>
            </a:r>
            <a:r>
              <a:rPr kumimoji="0" lang="en-US" sz="1800" b="0" i="0" u="none" strike="noStrike" kern="1200" cap="none" spc="-5" normalizeH="0" baseline="0" noProof="0" dirty="0">
                <a:ln>
                  <a:noFill/>
                </a:ln>
                <a:solidFill>
                  <a:prstClr val="black"/>
                </a:solidFill>
                <a:effectLst/>
                <a:uLnTx/>
                <a:uFillTx/>
                <a:latin typeface="Arial"/>
                <a:ea typeface="+mn-ea"/>
                <a:cs typeface="Arial"/>
              </a:rPr>
              <a:t>ground-truth (</a:t>
            </a:r>
            <a:r>
              <a:rPr kumimoji="0" sz="1800" b="0" i="0" u="none" strike="noStrike" kern="1200" cap="none" spc="-5" normalizeH="0" baseline="0" noProof="0">
                <a:ln>
                  <a:noFill/>
                </a:ln>
                <a:solidFill>
                  <a:prstClr val="black"/>
                </a:solidFill>
                <a:effectLst/>
                <a:uLnTx/>
                <a:uFillTx/>
                <a:latin typeface="Arial"/>
                <a:ea typeface="+mn-ea"/>
                <a:cs typeface="Arial"/>
              </a:rPr>
              <a:t>GT</a:t>
            </a:r>
            <a:r>
              <a:rPr kumimoji="0" lang="en-US" sz="1800" b="0" i="0" u="none" strike="noStrike" kern="1200" cap="none" spc="-5" normalizeH="0" baseline="0" noProof="0" dirty="0">
                <a:ln>
                  <a:noFill/>
                </a:ln>
                <a:solidFill>
                  <a:prstClr val="black"/>
                </a:solidFill>
                <a:effectLst/>
                <a:uLnTx/>
                <a:uFillTx/>
                <a:latin typeface="Arial"/>
                <a:ea typeface="+mn-ea"/>
                <a:cs typeface="Arial"/>
              </a:rPr>
              <a:t>)</a:t>
            </a:r>
            <a:r>
              <a:rPr kumimoji="0" sz="1800" b="0" i="0" u="none" strike="noStrike" kern="1200" cap="none" spc="-5" normalizeH="0" baseline="0" noProof="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boxes to make up for “slightly wrong”</a:t>
            </a:r>
            <a:r>
              <a:rPr kumimoji="0" sz="1800" b="0" i="0" u="none" strike="noStrike" kern="1200" cap="none" spc="200" normalizeH="0" baseline="0" noProof="0" dirty="0">
                <a:ln>
                  <a:noFill/>
                </a:ln>
                <a:solidFill>
                  <a:prstClr val="black"/>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a:ea typeface="+mn-ea"/>
                <a:cs typeface="Arial"/>
              </a:rPr>
              <a:t>proposals</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p:nvPr/>
        </p:nvSpPr>
        <p:spPr>
          <a:xfrm>
            <a:off x="2927247" y="1905964"/>
            <a:ext cx="1023497" cy="1201597"/>
          </a:xfrm>
          <a:prstGeom prst="rect">
            <a:avLst/>
          </a:prstGeom>
          <a:blipFill>
            <a:blip r:embed="rId2"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7" name="object 7"/>
          <p:cNvSpPr txBox="1"/>
          <p:nvPr/>
        </p:nvSpPr>
        <p:spPr>
          <a:xfrm>
            <a:off x="377651" y="2402800"/>
            <a:ext cx="1833245"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Training image</a:t>
            </a:r>
            <a:r>
              <a:rPr kumimoji="0" sz="1400" b="0" i="0" u="none" strike="noStrike" kern="1200" cap="none" spc="-1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regions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8" name="object 8"/>
          <p:cNvSpPr txBox="1"/>
          <p:nvPr/>
        </p:nvSpPr>
        <p:spPr>
          <a:xfrm>
            <a:off x="377648" y="3708561"/>
            <a:ext cx="1873250" cy="215444"/>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Cached region</a:t>
            </a:r>
            <a:r>
              <a:rPr kumimoji="0" sz="1400" b="0" i="0" u="none" strike="noStrike" kern="1200" cap="none" spc="-1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features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p:nvPr/>
        </p:nvSpPr>
        <p:spPr>
          <a:xfrm>
            <a:off x="3385743" y="3240761"/>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object 10"/>
          <p:cNvSpPr/>
          <p:nvPr/>
        </p:nvSpPr>
        <p:spPr>
          <a:xfrm>
            <a:off x="3385743" y="3240761"/>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object 11"/>
          <p:cNvSpPr txBox="1"/>
          <p:nvPr/>
        </p:nvSpPr>
        <p:spPr>
          <a:xfrm>
            <a:off x="271352" y="4804389"/>
            <a:ext cx="1892935" cy="641201"/>
          </a:xfrm>
          <a:prstGeom prst="rect">
            <a:avLst/>
          </a:prstGeom>
        </p:spPr>
        <p:txBody>
          <a:bodyPr vert="horz" wrap="square" lIns="0" tIns="0" rIns="0" bIns="0" rtlCol="0">
            <a:spAutoFit/>
          </a:bodyPr>
          <a:lstStyle/>
          <a:p>
            <a:pPr marL="12700" marR="380365" lvl="0" indent="0" algn="l" defTabSz="914400" rtl="0" eaLnBrk="1" fontAlgn="base" latinLnBrk="0" hangingPunct="1">
              <a:lnSpc>
                <a:spcPts val="165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Regression</a:t>
            </a:r>
            <a:r>
              <a:rPr kumimoji="0" sz="1400" b="0" i="0" u="none" strike="noStrike" kern="1200" cap="none" spc="-2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targets  (dx, dy, dw,</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dh)</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base" latinLnBrk="0" hangingPunct="1">
              <a:lnSpc>
                <a:spcPts val="1600"/>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Normalized coordinates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12"/>
          <p:cNvSpPr txBox="1"/>
          <p:nvPr/>
        </p:nvSpPr>
        <p:spPr>
          <a:xfrm>
            <a:off x="2764430" y="4790841"/>
            <a:ext cx="1349375" cy="436017"/>
          </a:xfrm>
          <a:prstGeom prst="rect">
            <a:avLst/>
          </a:prstGeom>
        </p:spPr>
        <p:txBody>
          <a:bodyPr vert="horz" wrap="square" lIns="0" tIns="0" rIns="0" bIns="0" rtlCol="0">
            <a:spAutoFit/>
          </a:bodyPr>
          <a:lstStyle/>
          <a:p>
            <a:pPr marL="0" marR="0" lvl="0" indent="0" algn="ctr" defTabSz="914400" rtl="0" eaLnBrk="1" fontAlgn="base" latinLnBrk="0" hangingPunct="1">
              <a:lnSpc>
                <a:spcPts val="1664"/>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(0, 0, 0,</a:t>
            </a:r>
            <a:r>
              <a:rPr kumimoji="0" sz="1400" b="0" i="0" u="none" strike="noStrike" kern="1200" cap="none" spc="-6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0)</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ctr" defTabSz="914400" rtl="0" eaLnBrk="1" fontAlgn="base" latinLnBrk="0" hangingPunct="1">
              <a:lnSpc>
                <a:spcPts val="1664"/>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Proposal is</a:t>
            </a:r>
            <a:r>
              <a:rPr kumimoji="0" sz="1400" b="0" i="0" u="none" strike="noStrike" kern="1200" cap="none" spc="-4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good</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p:nvPr/>
        </p:nvSpPr>
        <p:spPr>
          <a:xfrm>
            <a:off x="5260014" y="3209761"/>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4" name="object 14"/>
          <p:cNvSpPr/>
          <p:nvPr/>
        </p:nvSpPr>
        <p:spPr>
          <a:xfrm>
            <a:off x="5260014" y="3209761"/>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5" name="object 15"/>
          <p:cNvSpPr txBox="1"/>
          <p:nvPr/>
        </p:nvSpPr>
        <p:spPr>
          <a:xfrm>
            <a:off x="4801695" y="4759839"/>
            <a:ext cx="1023619" cy="666849"/>
          </a:xfrm>
          <a:prstGeom prst="rect">
            <a:avLst/>
          </a:prstGeom>
        </p:spPr>
        <p:txBody>
          <a:bodyPr vert="horz" wrap="square" lIns="0" tIns="0" rIns="0" bIns="0" rtlCol="0">
            <a:spAutoFit/>
          </a:bodyPr>
          <a:lstStyle/>
          <a:p>
            <a:pPr marL="32384" marR="0" lvl="0" indent="0" algn="l" defTabSz="914400" rtl="0" eaLnBrk="1" fontAlgn="base" latinLnBrk="0" hangingPunct="1">
              <a:lnSpc>
                <a:spcPts val="1664"/>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(.25, 0, 0,</a:t>
            </a:r>
            <a:r>
              <a:rPr kumimoji="0" sz="1400" b="0" i="0" u="none" strike="noStrike" kern="1200" cap="none" spc="-6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0)</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65735" marR="5080" lvl="0" indent="-153670" algn="l" defTabSz="914400" rtl="0" eaLnBrk="1" fontAlgn="base" latinLnBrk="0" hangingPunct="1">
              <a:lnSpc>
                <a:spcPts val="1650"/>
              </a:lnSpc>
              <a:spcBef>
                <a:spcPts val="65"/>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Proposal</a:t>
            </a:r>
            <a:r>
              <a:rPr kumimoji="0" sz="1400" b="0" i="0" u="none" strike="noStrike" kern="1200" cap="none" spc="-5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too  far to</a:t>
            </a:r>
            <a:r>
              <a:rPr kumimoji="0" sz="1400" b="0" i="0" u="none" strike="noStrike" kern="1200" cap="none" spc="-7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left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4801518" y="1890464"/>
            <a:ext cx="1023497" cy="1201597"/>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7" name="object 17"/>
          <p:cNvSpPr/>
          <p:nvPr/>
        </p:nvSpPr>
        <p:spPr>
          <a:xfrm>
            <a:off x="7286685" y="3212161"/>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solidFill>
            <a:srgbClr val="CCCCCC"/>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8" name="object 18"/>
          <p:cNvSpPr/>
          <p:nvPr/>
        </p:nvSpPr>
        <p:spPr>
          <a:xfrm>
            <a:off x="7286685" y="3212161"/>
            <a:ext cx="106680" cy="1202267"/>
          </a:xfrm>
          <a:custGeom>
            <a:avLst/>
            <a:gdLst/>
            <a:ahLst/>
            <a:cxnLst/>
            <a:rect l="l" t="t" r="r" b="b"/>
            <a:pathLst>
              <a:path w="106679" h="901700">
                <a:moveTo>
                  <a:pt x="0" y="0"/>
                </a:moveTo>
                <a:lnTo>
                  <a:pt x="106499" y="0"/>
                </a:lnTo>
                <a:lnTo>
                  <a:pt x="106499" y="901198"/>
                </a:lnTo>
                <a:lnTo>
                  <a:pt x="0" y="901198"/>
                </a:lnTo>
                <a:lnTo>
                  <a:pt x="0" y="0"/>
                </a:lnTo>
                <a:close/>
              </a:path>
            </a:pathLst>
          </a:custGeom>
          <a:ln w="9524">
            <a:solidFill>
              <a:srgbClr val="666666"/>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9" name="object 19"/>
          <p:cNvSpPr txBox="1"/>
          <p:nvPr/>
        </p:nvSpPr>
        <p:spPr>
          <a:xfrm>
            <a:off x="6719774" y="4759839"/>
            <a:ext cx="1240155" cy="666849"/>
          </a:xfrm>
          <a:prstGeom prst="rect">
            <a:avLst/>
          </a:prstGeom>
        </p:spPr>
        <p:txBody>
          <a:bodyPr vert="horz" wrap="square" lIns="0" tIns="0" rIns="0" bIns="0" rtlCol="0">
            <a:spAutoFit/>
          </a:bodyPr>
          <a:lstStyle/>
          <a:p>
            <a:pPr marL="0" marR="0" lvl="0" indent="0" algn="ctr" defTabSz="914400" rtl="0" eaLnBrk="1" fontAlgn="base" latinLnBrk="0" hangingPunct="1">
              <a:lnSpc>
                <a:spcPts val="1664"/>
              </a:lnSpc>
              <a:spcBef>
                <a:spcPct val="0"/>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(0, 0, -0.125,</a:t>
            </a:r>
            <a:r>
              <a:rPr kumimoji="0" sz="1400" b="0" i="0" u="none" strike="noStrike" kern="1200" cap="none" spc="-4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0)</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21285" marR="113030" lvl="0" indent="0" algn="ctr" defTabSz="914400" rtl="0" eaLnBrk="1" fontAlgn="base" latinLnBrk="0" hangingPunct="1">
              <a:lnSpc>
                <a:spcPts val="1650"/>
              </a:lnSpc>
              <a:spcBef>
                <a:spcPts val="65"/>
              </a:spcBef>
              <a:spcAft>
                <a:spcPct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a:ea typeface="+mn-ea"/>
                <a:cs typeface="Arial"/>
              </a:rPr>
              <a:t>Proposal</a:t>
            </a:r>
            <a:r>
              <a:rPr kumimoji="0" sz="1400" b="0" i="0" u="none" strike="noStrike" kern="1200" cap="none" spc="-5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a:ea typeface="+mn-ea"/>
                <a:cs typeface="Arial"/>
              </a:rPr>
              <a:t>too  wide</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20"/>
          <p:cNvSpPr/>
          <p:nvPr/>
        </p:nvSpPr>
        <p:spPr>
          <a:xfrm>
            <a:off x="6828186" y="1891664"/>
            <a:ext cx="1023497" cy="1201597"/>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 name="object 21"/>
          <p:cNvSpPr txBox="1"/>
          <p:nvPr/>
        </p:nvSpPr>
        <p:spPr>
          <a:xfrm>
            <a:off x="5399118" y="6305350"/>
            <a:ext cx="1579880" cy="282129"/>
          </a:xfrm>
          <a:prstGeom prst="rect">
            <a:avLst/>
          </a:prstGeom>
        </p:spPr>
        <p:txBody>
          <a:bodyPr vert="horz" wrap="square" lIns="0" tIns="0" rIns="0" bIns="0" rtlCol="0">
            <a:spAutoFit/>
          </a:bodyPr>
          <a:lstStyle/>
          <a:p>
            <a:pPr marL="12700" marR="0" lvl="0" indent="0" algn="l" defTabSz="914400" rtl="0" eaLnBrk="1" fontAlgn="base" latinLnBrk="0" hangingPunct="1">
              <a:lnSpc>
                <a:spcPts val="2190"/>
              </a:lnSpc>
              <a:spcBef>
                <a:spcPct val="0"/>
              </a:spcBef>
              <a:spcAft>
                <a:spcPct val="0"/>
              </a:spcAft>
              <a:buClrTx/>
              <a:buSzTx/>
              <a:buFontTx/>
              <a:buNone/>
              <a:tabLst/>
              <a:defRPr/>
            </a:pPr>
            <a:r>
              <a:rPr kumimoji="0" sz="3000" b="0" i="0" u="none" strike="noStrike" kern="1200" cap="none" spc="-7" normalizeH="0" baseline="1388" noProof="0" dirty="0">
                <a:ln>
                  <a:noFill/>
                </a:ln>
                <a:solidFill>
                  <a:srgbClr val="FFFFFF"/>
                </a:solidFill>
                <a:effectLst/>
                <a:uLnTx/>
                <a:uFillTx/>
                <a:latin typeface="Arial"/>
                <a:ea typeface="+mn-ea"/>
                <a:cs typeface="Arial"/>
              </a:rPr>
              <a:t>Lecture 8 </a:t>
            </a:r>
            <a:r>
              <a:rPr kumimoji="0" sz="3000" b="0" i="0" u="none" strike="noStrike" kern="1200" cap="none" spc="0" normalizeH="0" baseline="1388" noProof="0" dirty="0">
                <a:ln>
                  <a:noFill/>
                </a:ln>
                <a:solidFill>
                  <a:srgbClr val="FFFFFF"/>
                </a:solidFill>
                <a:effectLst/>
                <a:uLnTx/>
                <a:uFillTx/>
                <a:latin typeface="Arial"/>
                <a:ea typeface="+mn-ea"/>
                <a:cs typeface="Arial"/>
              </a:rPr>
              <a:t>-</a:t>
            </a:r>
            <a:r>
              <a:rPr kumimoji="0" sz="3000" b="0" i="0" u="none" strike="noStrike" kern="1200" cap="none" spc="-225" normalizeH="0" baseline="1388" noProof="0" dirty="0">
                <a:ln>
                  <a:noFill/>
                </a:ln>
                <a:solidFill>
                  <a:srgbClr val="FFFFFF"/>
                </a:solidFill>
                <a:effectLst/>
                <a:uLnTx/>
                <a:uFillTx/>
                <a:latin typeface="Arial"/>
                <a:ea typeface="+mn-ea"/>
                <a:cs typeface="Arial"/>
              </a:rPr>
              <a:t> </a:t>
            </a:r>
            <a:r>
              <a:rPr kumimoji="0" sz="2000" b="0" i="0" u="none" strike="noStrike" kern="1200" cap="none" spc="-5" normalizeH="0" baseline="0" noProof="0" dirty="0">
                <a:ln>
                  <a:noFill/>
                </a:ln>
                <a:solidFill>
                  <a:srgbClr val="FFFFFF"/>
                </a:solidFill>
                <a:effectLst/>
                <a:uLnTx/>
                <a:uFillTx/>
                <a:latin typeface="Arial"/>
                <a:ea typeface="+mn-ea"/>
                <a:cs typeface="Arial"/>
              </a:rPr>
              <a:t>59</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22" name="object 22"/>
          <p:cNvSpPr txBox="1">
            <a:spLocks noGrp="1"/>
          </p:cNvSpPr>
          <p:nvPr>
            <p:ph type="ftr" sz="quarter" idx="5"/>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2120"/>
              </a:lnSpc>
              <a:spcBef>
                <a:spcPct val="0"/>
              </a:spcBef>
              <a:spcAft>
                <a:spcPct val="0"/>
              </a:spcAft>
              <a:buClrTx/>
              <a:buSzTx/>
              <a:buFontTx/>
              <a:buNone/>
              <a:tabLst/>
              <a:defRPr/>
            </a:pPr>
            <a:r>
              <a:rPr kumimoji="0" sz="2000" b="0" i="0" u="none" strike="noStrike" kern="1200" cap="none" spc="-5" normalizeH="0" baseline="0" noProof="0" dirty="0">
                <a:ln>
                  <a:noFill/>
                </a:ln>
                <a:solidFill>
                  <a:prstClr val="white"/>
                </a:solidFill>
                <a:effectLst/>
                <a:uLnTx/>
                <a:uFillTx/>
                <a:latin typeface="Arial"/>
                <a:ea typeface="+mn-ea"/>
                <a:cs typeface="Arial"/>
              </a:rPr>
              <a:t>1 Feb</a:t>
            </a:r>
            <a:r>
              <a:rPr kumimoji="0" sz="2000" b="0" i="0" u="none" strike="noStrike" kern="1200" cap="none" spc="-70" normalizeH="0" baseline="0" noProof="0" dirty="0">
                <a:ln>
                  <a:noFill/>
                </a:ln>
                <a:solidFill>
                  <a:prstClr val="white"/>
                </a:solidFill>
                <a:effectLst/>
                <a:uLnTx/>
                <a:uFillTx/>
                <a:latin typeface="Arial"/>
                <a:ea typeface="+mn-ea"/>
                <a:cs typeface="Arial"/>
              </a:rPr>
              <a:t> </a:t>
            </a:r>
            <a:r>
              <a:rPr kumimoji="0" sz="2000" b="0" i="0" u="none" strike="noStrike" kern="1200" cap="none" spc="-5" normalizeH="0" baseline="0" noProof="0" dirty="0">
                <a:ln>
                  <a:noFill/>
                </a:ln>
                <a:solidFill>
                  <a:prstClr val="white"/>
                </a:solidFill>
                <a:effectLst/>
                <a:uLnTx/>
                <a:uFillTx/>
                <a:latin typeface="Arial"/>
                <a:ea typeface="+mn-ea"/>
                <a:cs typeface="Arial"/>
              </a:rPr>
              <a:t>2016</a:t>
            </a:r>
          </a:p>
        </p:txBody>
      </p:sp>
      <p:sp>
        <p:nvSpPr>
          <p:cNvPr id="23" name="object 23"/>
          <p:cNvSpPr txBox="1">
            <a:spLocks noGrp="1"/>
          </p:cNvSpPr>
          <p:nvPr>
            <p:ph type="dt" sz="half" idx="6"/>
          </p:nvPr>
        </p:nvSpPr>
        <p:spPr>
          <a:prstGeom prst="rect">
            <a:avLst/>
          </a:prstGeom>
        </p:spPr>
        <p:txBody>
          <a:bodyPr vert="horz" wrap="square" lIns="0" tIns="0" rIns="0" bIns="0" rtlCol="0">
            <a:spAutoFit/>
          </a:bodyPr>
          <a:lstStyle/>
          <a:p>
            <a:pPr marL="12700" marR="0" lvl="0" indent="0" algn="l" defTabSz="914400" rtl="0" eaLnBrk="1" fontAlgn="base" latinLnBrk="0" hangingPunct="1">
              <a:lnSpc>
                <a:spcPts val="1920"/>
              </a:lnSpc>
              <a:spcBef>
                <a:spcPct val="0"/>
              </a:spcBef>
              <a:spcAft>
                <a:spcPct val="0"/>
              </a:spcAft>
              <a:buClrTx/>
              <a:buSzTx/>
              <a:buFontTx/>
              <a:buNone/>
              <a:tabLst/>
              <a:defRPr/>
            </a:pPr>
            <a:r>
              <a:rPr kumimoji="0" sz="1800" b="0" i="0" u="none" strike="noStrike" kern="1200" cap="none" spc="-5" normalizeH="0" baseline="0" noProof="0" dirty="0">
                <a:ln>
                  <a:noFill/>
                </a:ln>
                <a:solidFill>
                  <a:prstClr val="white"/>
                </a:solidFill>
                <a:effectLst/>
                <a:uLnTx/>
                <a:uFillTx/>
                <a:latin typeface="Arial"/>
                <a:ea typeface="+mn-ea"/>
                <a:cs typeface="Arial"/>
              </a:rPr>
              <a:t>Fei-Fei Li &amp; Andrej Karpathy &amp; Justin</a:t>
            </a:r>
            <a:r>
              <a:rPr kumimoji="0" sz="1800" b="0" i="0" u="none" strike="noStrike" kern="1200" cap="none" spc="65" normalizeH="0" baseline="0" noProof="0" dirty="0">
                <a:ln>
                  <a:noFill/>
                </a:ln>
                <a:solidFill>
                  <a:prstClr val="white"/>
                </a:solidFill>
                <a:effectLst/>
                <a:uLnTx/>
                <a:uFillTx/>
                <a:latin typeface="Arial"/>
                <a:ea typeface="+mn-ea"/>
                <a:cs typeface="Arial"/>
              </a:rPr>
              <a:t> </a:t>
            </a:r>
            <a:r>
              <a:rPr kumimoji="0" sz="1800" b="0" i="0" u="none" strike="noStrike" kern="1200" cap="none" spc="-5" normalizeH="0" baseline="0" noProof="0" dirty="0">
                <a:ln>
                  <a:noFill/>
                </a:ln>
                <a:solidFill>
                  <a:prstClr val="white"/>
                </a:solidFill>
                <a:effectLst/>
                <a:uLnTx/>
                <a:uFillTx/>
                <a:latin typeface="Arial"/>
                <a:ea typeface="+mn-ea"/>
                <a:cs typeface="Arial"/>
              </a:rPr>
              <a:t>Johnson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223963"/>
            <a:ext cx="7858125"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0348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344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8321" name="Rectangle 127"/>
          <p:cNvSpPr>
            <a:spLocks noChangeArrowheads="1"/>
          </p:cNvSpPr>
          <p:nvPr/>
        </p:nvSpPr>
        <p:spPr bwMode="auto">
          <a:xfrm>
            <a:off x="6858000" y="3657600"/>
            <a:ext cx="381000" cy="3810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269440" name="Group 12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445" name="Rectangle 252"/>
          <p:cNvSpPr>
            <a:spLocks noChangeArrowheads="1"/>
          </p:cNvSpPr>
          <p:nvPr/>
        </p:nvSpPr>
        <p:spPr bwMode="auto">
          <a:xfrm>
            <a:off x="2514600" y="3352800"/>
            <a:ext cx="1066800" cy="990600"/>
          </a:xfrm>
          <a:prstGeom prst="rect">
            <a:avLst/>
          </a:prstGeom>
          <a:noFill/>
          <a:ln w="38100">
            <a:solidFill>
              <a:srgbClr val="FF0000"/>
            </a:solidFill>
            <a:miter lim="800000"/>
            <a:headEnd/>
            <a:tailEnd/>
          </a:ln>
        </p:spPr>
        <p:txBody>
          <a:bodyPr wrap="none" anchor="ctr"/>
          <a:lstStyle/>
          <a:p>
            <a:pPr defTabSz="457200" fontAlgn="auto">
              <a:spcBef>
                <a:spcPts val="0"/>
              </a:spcBef>
              <a:spcAft>
                <a:spcPts val="0"/>
              </a:spcAft>
              <a:defRPr/>
            </a:pPr>
            <a:endParaRPr lang="en-US" sz="1800">
              <a:solidFill>
                <a:prstClr val="black"/>
              </a:solidFill>
              <a:latin typeface="Calibri"/>
            </a:endParaRPr>
          </a:p>
        </p:txBody>
      </p:sp>
      <p:graphicFrame>
        <p:nvGraphicFramePr>
          <p:cNvPr id="8194"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name="Equation" r:id="rId4" imgW="7315200" imgH="4495800" progId="Equation.3">
                  <p:embed/>
                </p:oleObj>
              </mc:Choice>
              <mc:Fallback>
                <p:oleObj name="Equation" r:id="rId4" imgW="7315200" imgH="449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8195" name="Object 381"/>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name="Equation" r:id="rId6" imgW="7315200" imgH="4178300" progId="Equation.3">
                  <p:embed/>
                </p:oleObj>
              </mc:Choice>
              <mc:Fallback>
                <p:oleObj name="Equation" r:id="rId6" imgW="7315200" imgH="417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8446" name="Rectangle 16"/>
          <p:cNvSpPr txBox="1">
            <a:spLocks noChangeArrowheads="1"/>
          </p:cNvSpPr>
          <p:nvPr/>
        </p:nvSpPr>
        <p:spPr bwMode="auto">
          <a:xfrm>
            <a:off x="457200" y="0"/>
            <a:ext cx="8229600" cy="1143000"/>
          </a:xfrm>
          <a:prstGeom prst="rect">
            <a:avLst/>
          </a:prstGeom>
          <a:noFill/>
          <a:ln w="9525">
            <a:noFill/>
            <a:miter lim="800000"/>
            <a:headEnd/>
            <a:tailEnd/>
          </a:ln>
        </p:spPr>
        <p:txBody>
          <a:bodyPr/>
          <a:lstStyle/>
          <a:p>
            <a:pPr defTabSz="457200" fontAlgn="auto">
              <a:spcBef>
                <a:spcPts val="0"/>
              </a:spcBef>
              <a:spcAft>
                <a:spcPts val="0"/>
              </a:spcAft>
              <a:defRPr/>
            </a:pPr>
            <a:r>
              <a:rPr lang="en-US" sz="3600">
                <a:solidFill>
                  <a:srgbClr val="000000"/>
                </a:solidFill>
                <a:latin typeface="Calibri" pitchFamily="34" charset="0"/>
              </a:rPr>
              <a:t>Image filtering</a:t>
            </a:r>
          </a:p>
        </p:txBody>
      </p:sp>
      <p:grpSp>
        <p:nvGrpSpPr>
          <p:cNvPr id="8447" name="Group 4"/>
          <p:cNvGrpSpPr>
            <a:grpSpLocks noChangeAspect="1"/>
          </p:cNvGrpSpPr>
          <p:nvPr/>
        </p:nvGrpSpPr>
        <p:grpSpPr bwMode="auto">
          <a:xfrm>
            <a:off x="7543800" y="304800"/>
            <a:ext cx="1143000" cy="973138"/>
            <a:chOff x="3799" y="2064"/>
            <a:chExt cx="1433" cy="1136"/>
          </a:xfrm>
        </p:grpSpPr>
        <p:grpSp>
          <p:nvGrpSpPr>
            <p:cNvPr id="8450" name="Group 5"/>
            <p:cNvGrpSpPr>
              <a:grpSpLocks/>
            </p:cNvGrpSpPr>
            <p:nvPr/>
          </p:nvGrpSpPr>
          <p:grpSpPr bwMode="auto">
            <a:xfrm>
              <a:off x="4080" y="2064"/>
              <a:ext cx="1152" cy="1136"/>
              <a:chOff x="144" y="144"/>
              <a:chExt cx="1152" cy="1136"/>
            </a:xfrm>
          </p:grpSpPr>
          <p:sp>
            <p:nvSpPr>
              <p:cNvPr id="8452"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8453"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8454"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8455"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8456"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8457"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8458"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8459"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8460"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defTabSz="457200" fontAlgn="auto">
                  <a:spcBef>
                    <a:spcPct val="20000"/>
                  </a:spcBef>
                  <a:spcAft>
                    <a:spcPts val="0"/>
                  </a:spcAft>
                  <a:defRPr/>
                </a:pPr>
                <a:r>
                  <a:rPr lang="en-US" sz="1200">
                    <a:solidFill>
                      <a:prstClr val="black"/>
                    </a:solidFill>
                    <a:latin typeface="Calibri"/>
                  </a:rPr>
                  <a:t>1</a:t>
                </a:r>
              </a:p>
            </p:txBody>
          </p:sp>
          <p:sp>
            <p:nvSpPr>
              <p:cNvPr id="8461"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8462"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8463"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8464"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8465"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8466"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8467"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sp>
            <p:nvSpPr>
              <p:cNvPr id="8468"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pPr defTabSz="457200" fontAlgn="auto">
                  <a:spcBef>
                    <a:spcPts val="0"/>
                  </a:spcBef>
                  <a:spcAft>
                    <a:spcPts val="0"/>
                  </a:spcAft>
                  <a:defRPr/>
                </a:pPr>
                <a:endParaRPr lang="en-US" sz="1800">
                  <a:solidFill>
                    <a:prstClr val="black"/>
                  </a:solidFill>
                  <a:latin typeface="Calibri"/>
                </a:endParaRPr>
              </a:p>
            </p:txBody>
          </p:sp>
        </p:grpSp>
        <p:pic>
          <p:nvPicPr>
            <p:cNvPr id="8451" name="Picture 23" descr="txp_fi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aphicFrame>
        <p:nvGraphicFramePr>
          <p:cNvPr id="8196"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name="Equation" r:id="rId9" imgW="7315200" imgH="4038600" progId="Equation.3">
                  <p:embed/>
                </p:oleObj>
              </mc:Choice>
              <mc:Fallback>
                <p:oleObj name="Equation" r:id="rId9" imgW="7315200" imgH="403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8448" name="Text Box 376"/>
          <p:cNvSpPr txBox="1">
            <a:spLocks noChangeArrowheads="1"/>
          </p:cNvSpPr>
          <p:nvPr/>
        </p:nvSpPr>
        <p:spPr bwMode="auto">
          <a:xfrm>
            <a:off x="7762875" y="6550025"/>
            <a:ext cx="1381125" cy="30797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defRPr/>
            </a:pPr>
            <a:r>
              <a:rPr lang="en-US" sz="1400">
                <a:solidFill>
                  <a:prstClr val="black"/>
                </a:solidFill>
                <a:latin typeface="Calibri"/>
                <a:cs typeface="Arial" charset="0"/>
              </a:rPr>
              <a:t>Credit: S. Seitz</a:t>
            </a:r>
          </a:p>
        </p:txBody>
      </p:sp>
      <p:sp>
        <p:nvSpPr>
          <p:cNvPr id="8449" name="TextBox 31"/>
          <p:cNvSpPr txBox="1">
            <a:spLocks noChangeArrowheads="1"/>
          </p:cNvSpPr>
          <p:nvPr/>
        </p:nvSpPr>
        <p:spPr bwMode="auto">
          <a:xfrm>
            <a:off x="6858000" y="3657600"/>
            <a:ext cx="325438" cy="369888"/>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lang="en-US" sz="1800" b="1">
                <a:solidFill>
                  <a:prstClr val="black"/>
                </a:solidFill>
                <a:latin typeface="Calibri"/>
              </a:rPr>
              <a:t>?</a:t>
            </a:r>
          </a:p>
        </p:txBody>
      </p:sp>
      <p:graphicFrame>
        <p:nvGraphicFramePr>
          <p:cNvPr id="8197" name="Object 381"/>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name="Equation" r:id="rId11" imgW="7315200" imgH="1257300" progId="Equation.3">
                  <p:embed/>
                </p:oleObj>
              </mc:Choice>
              <mc:Fallback>
                <p:oleObj name="Equation" r:id="rId11" imgW="7315200" imgH="1257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defTabSz="457200" fontAlgn="auto">
              <a:spcBef>
                <a:spcPts val="0"/>
              </a:spcBef>
              <a:spcAft>
                <a:spcPts val="0"/>
              </a:spcAft>
              <a:defRPr/>
            </a:pPr>
            <a:fld id="{59FD308E-476E-4721-994F-FF78B4B07E46}" type="slidenum">
              <a:rPr lang="en-US" smtClean="0">
                <a:solidFill>
                  <a:prstClr val="black">
                    <a:tint val="75000"/>
                  </a:prstClr>
                </a:solidFill>
                <a:latin typeface="Calibri"/>
              </a:rPr>
              <a:pPr defTabSz="457200" fontAlgn="auto">
                <a:spcBef>
                  <a:spcPts val="0"/>
                </a:spcBef>
                <a:spcAft>
                  <a:spcPts val="0"/>
                </a:spcAft>
                <a:defRPr/>
              </a:pPr>
              <a:t>9</a:t>
            </a:fld>
            <a:endParaRPr lang="en-US">
              <a:solidFill>
                <a:prstClr val="black">
                  <a:tint val="75000"/>
                </a:prstClr>
              </a:solidFill>
              <a:latin typeface="Calibri"/>
            </a:endParaRPr>
          </a:p>
        </p:txBody>
      </p:sp>
    </p:spTree>
    <p:extLst>
      <p:ext uri="{BB962C8B-B14F-4D97-AF65-F5344CB8AC3E}">
        <p14:creationId xmlns:p14="http://schemas.microsoft.com/office/powerpoint/2010/main" val="14802631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1514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8866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5646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9592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0073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6165489"/>
            <a:ext cx="9144000" cy="359073"/>
          </a:xfrm>
          <a:prstGeom prst="rect">
            <a:avLst/>
          </a:prstGeom>
        </p:spPr>
        <p:txBody>
          <a:bodyPr vert="horz" wrap="square" lIns="0" tIns="50800" rIns="0" bIns="0" rtlCol="0">
            <a:spAutoFit/>
          </a:bodyPr>
          <a:lstStyle/>
          <a:p>
            <a:pPr marL="157480">
              <a:spcBef>
                <a:spcPts val="400"/>
              </a:spcBef>
              <a:tabLst>
                <a:tab pos="5411470" algn="l"/>
                <a:tab pos="7621270" algn="l"/>
              </a:tabLst>
              <a:defRPr/>
            </a:pPr>
            <a:r>
              <a:rPr sz="1800" spc="-5" dirty="0">
                <a:solidFill>
                  <a:srgbClr val="FFFFFF"/>
                </a:solidFill>
                <a:latin typeface="Arial"/>
                <a:cs typeface="Arial"/>
              </a:rPr>
              <a:t>Fei-Fei Li &amp; Andrej Karpathy &amp;</a:t>
            </a:r>
            <a:r>
              <a:rPr sz="1800" spc="100" dirty="0">
                <a:solidFill>
                  <a:srgbClr val="FFFFFF"/>
                </a:solidFill>
                <a:latin typeface="Arial"/>
                <a:cs typeface="Arial"/>
              </a:rPr>
              <a:t> </a:t>
            </a:r>
            <a:r>
              <a:rPr sz="1800" spc="-5" dirty="0">
                <a:solidFill>
                  <a:srgbClr val="FFFFFF"/>
                </a:solidFill>
                <a:latin typeface="Arial"/>
                <a:cs typeface="Arial"/>
              </a:rPr>
              <a:t>Justin</a:t>
            </a:r>
            <a:r>
              <a:rPr sz="1800" spc="10" dirty="0">
                <a:solidFill>
                  <a:srgbClr val="FFFFFF"/>
                </a:solidFill>
                <a:latin typeface="Arial"/>
                <a:cs typeface="Arial"/>
              </a:rPr>
              <a:t> </a:t>
            </a:r>
            <a:r>
              <a:rPr sz="1800" spc="-5" dirty="0">
                <a:solidFill>
                  <a:srgbClr val="FFFFFF"/>
                </a:solidFill>
                <a:latin typeface="Arial"/>
                <a:cs typeface="Arial"/>
              </a:rPr>
              <a:t>Johnson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8</a:t>
            </a:r>
            <a:r>
              <a:rPr sz="3000" baseline="-4166" dirty="0">
                <a:solidFill>
                  <a:srgbClr val="FFFFFF"/>
                </a:solidFill>
                <a:latin typeface="Arial"/>
                <a:cs typeface="Arial"/>
              </a:rPr>
              <a:t> -	</a:t>
            </a:r>
            <a:r>
              <a:rPr sz="3000" spc="-7" baseline="-4166" dirty="0">
                <a:solidFill>
                  <a:srgbClr val="FFFFFF"/>
                </a:solidFill>
                <a:latin typeface="Arial"/>
                <a:cs typeface="Arial"/>
              </a:rPr>
              <a:t>1 Feb</a:t>
            </a:r>
            <a:r>
              <a:rPr sz="3000" spc="-104" baseline="-4166" dirty="0">
                <a:solidFill>
                  <a:srgbClr val="FFFFFF"/>
                </a:solidFill>
                <a:latin typeface="Arial"/>
                <a:cs typeface="Arial"/>
              </a:rPr>
              <a:t> </a:t>
            </a:r>
            <a:r>
              <a:rPr sz="3000" spc="-7" baseline="-4166" dirty="0">
                <a:solidFill>
                  <a:srgbClr val="FFFFFF"/>
                </a:solidFill>
                <a:latin typeface="Arial"/>
                <a:cs typeface="Arial"/>
              </a:rPr>
              <a:t>2016</a:t>
            </a:r>
            <a:endParaRPr sz="3000" baseline="-4166">
              <a:solidFill>
                <a:prstClr val="black"/>
              </a:solidFill>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R-CNN</a:t>
            </a:r>
            <a:r>
              <a:rPr spc="-50" dirty="0"/>
              <a:t> </a:t>
            </a:r>
            <a:r>
              <a:rPr spc="-5" dirty="0"/>
              <a:t>Problems</a:t>
            </a:r>
          </a:p>
        </p:txBody>
      </p:sp>
      <p:sp>
        <p:nvSpPr>
          <p:cNvPr id="6" name="object 6"/>
          <p:cNvSpPr txBox="1"/>
          <p:nvPr/>
        </p:nvSpPr>
        <p:spPr>
          <a:xfrm>
            <a:off x="5399118" y="6305350"/>
            <a:ext cx="1579880" cy="282129"/>
          </a:xfrm>
          <a:prstGeom prst="rect">
            <a:avLst/>
          </a:prstGeom>
        </p:spPr>
        <p:txBody>
          <a:bodyPr vert="horz" wrap="square" lIns="0" tIns="0" rIns="0" bIns="0" rtlCol="0">
            <a:spAutoFit/>
          </a:bodyPr>
          <a:lstStyle/>
          <a:p>
            <a:pPr marL="12700">
              <a:lnSpc>
                <a:spcPts val="2190"/>
              </a:lnSpc>
              <a:defRPr/>
            </a:pPr>
            <a:r>
              <a:rPr sz="3000" spc="-7" baseline="1388" dirty="0">
                <a:solidFill>
                  <a:srgbClr val="FFFFFF"/>
                </a:solidFill>
                <a:latin typeface="Arial"/>
                <a:cs typeface="Arial"/>
              </a:rPr>
              <a:t>Lecture 8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66</a:t>
            </a:r>
            <a:endParaRPr sz="2000">
              <a:solidFill>
                <a:prstClr val="black"/>
              </a:solidFill>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120"/>
              </a:lnSpc>
              <a:defRPr/>
            </a:pPr>
            <a:r>
              <a:rPr spc="-5" dirty="0">
                <a:solidFill>
                  <a:prstClr val="white"/>
                </a:solidFill>
              </a:rPr>
              <a:t>1 Feb</a:t>
            </a:r>
            <a:r>
              <a:rPr spc="-70" dirty="0">
                <a:solidFill>
                  <a:prstClr val="white"/>
                </a:solidFill>
              </a:rPr>
              <a:t> </a:t>
            </a:r>
            <a:r>
              <a:rPr spc="-5" dirty="0">
                <a:solidFill>
                  <a:prstClr val="white"/>
                </a:solidFill>
              </a:rPr>
              <a:t>2016</a:t>
            </a: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920"/>
              </a:lnSpc>
              <a:defRPr/>
            </a:pPr>
            <a:r>
              <a:rPr spc="-5" dirty="0">
                <a:solidFill>
                  <a:prstClr val="white"/>
                </a:solidFill>
              </a:rPr>
              <a:t>Fei-Fei Li &amp; Andrej Karpathy &amp; Justin</a:t>
            </a:r>
            <a:r>
              <a:rPr spc="65" dirty="0">
                <a:solidFill>
                  <a:prstClr val="white"/>
                </a:solidFill>
              </a:rPr>
              <a:t> </a:t>
            </a:r>
            <a:r>
              <a:rPr spc="-5" dirty="0">
                <a:solidFill>
                  <a:prstClr val="white"/>
                </a:solidFill>
              </a:rPr>
              <a:t>Johnson</a:t>
            </a:r>
          </a:p>
        </p:txBody>
      </p:sp>
      <p:sp>
        <p:nvSpPr>
          <p:cNvPr id="5" name="object 5"/>
          <p:cNvSpPr txBox="1"/>
          <p:nvPr/>
        </p:nvSpPr>
        <p:spPr>
          <a:xfrm>
            <a:off x="339929" y="1187193"/>
            <a:ext cx="7229475" cy="2595582"/>
          </a:xfrm>
          <a:prstGeom prst="rect">
            <a:avLst/>
          </a:prstGeom>
        </p:spPr>
        <p:txBody>
          <a:bodyPr vert="horz" wrap="square" lIns="0" tIns="0" rIns="0" bIns="0" rtlCol="0">
            <a:spAutoFit/>
          </a:bodyPr>
          <a:lstStyle/>
          <a:p>
            <a:pPr marL="495300" marR="125095" indent="-482600">
              <a:lnSpc>
                <a:spcPts val="2850"/>
              </a:lnSpc>
              <a:buFontTx/>
              <a:buAutoNum type="arabicPeriod"/>
              <a:tabLst>
                <a:tab pos="495300" algn="l"/>
                <a:tab pos="495934" algn="l"/>
              </a:tabLst>
              <a:defRPr/>
            </a:pPr>
            <a:r>
              <a:rPr sz="2400" spc="-5" dirty="0">
                <a:solidFill>
                  <a:prstClr val="black"/>
                </a:solidFill>
                <a:latin typeface="Arial"/>
                <a:cs typeface="Arial"/>
              </a:rPr>
              <a:t>Slow at test-time: need to run full forward pass of  CNN for each region</a:t>
            </a:r>
            <a:r>
              <a:rPr sz="2400" spc="5" dirty="0">
                <a:solidFill>
                  <a:prstClr val="black"/>
                </a:solidFill>
                <a:latin typeface="Arial"/>
                <a:cs typeface="Arial"/>
              </a:rPr>
              <a:t> </a:t>
            </a:r>
            <a:r>
              <a:rPr sz="2400" spc="-5" dirty="0">
                <a:solidFill>
                  <a:prstClr val="black"/>
                </a:solidFill>
                <a:latin typeface="Arial"/>
                <a:cs typeface="Arial"/>
              </a:rPr>
              <a:t>proposal</a:t>
            </a:r>
            <a:endParaRPr sz="2400">
              <a:solidFill>
                <a:prstClr val="black"/>
              </a:solidFill>
              <a:latin typeface="Arial"/>
              <a:cs typeface="Arial"/>
            </a:endParaRPr>
          </a:p>
          <a:p>
            <a:pPr>
              <a:spcBef>
                <a:spcPts val="30"/>
              </a:spcBef>
              <a:buFont typeface="Arial"/>
              <a:buAutoNum type="arabicPeriod"/>
              <a:defRPr/>
            </a:pPr>
            <a:endParaRPr sz="2450">
              <a:solidFill>
                <a:prstClr val="black"/>
              </a:solidFill>
              <a:latin typeface="Times New Roman"/>
              <a:cs typeface="Times New Roman"/>
            </a:endParaRPr>
          </a:p>
          <a:p>
            <a:pPr marL="495300" marR="5080" indent="-482600">
              <a:lnSpc>
                <a:spcPts val="2850"/>
              </a:lnSpc>
              <a:buFontTx/>
              <a:buAutoNum type="arabicPeriod"/>
              <a:tabLst>
                <a:tab pos="495300" algn="l"/>
                <a:tab pos="495934" algn="l"/>
              </a:tabLst>
              <a:defRPr/>
            </a:pPr>
            <a:r>
              <a:rPr sz="2400" spc="-5" dirty="0">
                <a:solidFill>
                  <a:prstClr val="black"/>
                </a:solidFill>
                <a:latin typeface="Arial"/>
                <a:cs typeface="Arial"/>
              </a:rPr>
              <a:t>SVMs and regressors are post-hoc: CNN features  not updated in response to SVMs and</a:t>
            </a:r>
            <a:r>
              <a:rPr sz="2400" spc="70" dirty="0">
                <a:solidFill>
                  <a:prstClr val="black"/>
                </a:solidFill>
                <a:latin typeface="Arial"/>
                <a:cs typeface="Arial"/>
              </a:rPr>
              <a:t> </a:t>
            </a:r>
            <a:r>
              <a:rPr sz="2400" spc="-5" dirty="0">
                <a:solidFill>
                  <a:prstClr val="black"/>
                </a:solidFill>
                <a:latin typeface="Arial"/>
                <a:cs typeface="Arial"/>
              </a:rPr>
              <a:t>regressors</a:t>
            </a:r>
            <a:endParaRPr sz="2400">
              <a:solidFill>
                <a:prstClr val="black"/>
              </a:solidFill>
              <a:latin typeface="Arial"/>
              <a:cs typeface="Arial"/>
            </a:endParaRPr>
          </a:p>
          <a:p>
            <a:pPr>
              <a:spcBef>
                <a:spcPts val="25"/>
              </a:spcBef>
              <a:buFont typeface="Arial"/>
              <a:buAutoNum type="arabicPeriod"/>
              <a:defRPr/>
            </a:pPr>
            <a:endParaRPr sz="2350">
              <a:solidFill>
                <a:prstClr val="black"/>
              </a:solidFill>
              <a:latin typeface="Times New Roman"/>
              <a:cs typeface="Times New Roman"/>
            </a:endParaRPr>
          </a:p>
          <a:p>
            <a:pPr marL="495300" indent="-482600">
              <a:buFontTx/>
              <a:buAutoNum type="arabicPeriod"/>
              <a:tabLst>
                <a:tab pos="495300" algn="l"/>
                <a:tab pos="495934" algn="l"/>
              </a:tabLst>
              <a:defRPr/>
            </a:pPr>
            <a:r>
              <a:rPr sz="2400" spc="-5" dirty="0">
                <a:solidFill>
                  <a:prstClr val="black"/>
                </a:solidFill>
                <a:latin typeface="Arial"/>
                <a:cs typeface="Arial"/>
              </a:rPr>
              <a:t>Complex multistage training</a:t>
            </a:r>
            <a:r>
              <a:rPr sz="2400" spc="40" dirty="0">
                <a:solidFill>
                  <a:prstClr val="black"/>
                </a:solidFill>
                <a:latin typeface="Arial"/>
                <a:cs typeface="Arial"/>
              </a:rPr>
              <a:t> </a:t>
            </a:r>
            <a:r>
              <a:rPr sz="2400" spc="-5" dirty="0">
                <a:solidFill>
                  <a:prstClr val="black"/>
                </a:solidFill>
                <a:latin typeface="Arial"/>
                <a:cs typeface="Arial"/>
              </a:rPr>
              <a:t>pipeline</a:t>
            </a:r>
            <a:endParaRPr sz="2400">
              <a:solidFill>
                <a:prstClr val="black"/>
              </a:solidFill>
              <a:latin typeface="Arial"/>
              <a:cs typeface="Arial"/>
            </a:endParaRPr>
          </a:p>
        </p:txBody>
      </p:sp>
    </p:spTree>
    <p:extLst>
      <p:ext uri="{BB962C8B-B14F-4D97-AF65-F5344CB8AC3E}">
        <p14:creationId xmlns:p14="http://schemas.microsoft.com/office/powerpoint/2010/main" val="2031022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9179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6477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10238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219200"/>
            <a:ext cx="7848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46645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1.xml><?xml version="1.0" encoding="utf-8"?>
<a:theme xmlns:a="http://schemas.openxmlformats.org/drawingml/2006/main" name="2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2.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2_Default Design">
  <a:themeElements>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4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4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1_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5.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6.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9640</TotalTime>
  <Words>4926</Words>
  <Application>Microsoft Office PowerPoint</Application>
  <PresentationFormat>On-screen Show (4:3)</PresentationFormat>
  <Paragraphs>1887</Paragraphs>
  <Slides>123</Slides>
  <Notes>9</Notes>
  <HiddenSlides>0</HiddenSlides>
  <MMClips>0</MMClips>
  <ScaleCrop>false</ScaleCrop>
  <HeadingPairs>
    <vt:vector size="8" baseType="variant">
      <vt:variant>
        <vt:lpstr>Fonts Used</vt:lpstr>
      </vt:variant>
      <vt:variant>
        <vt:i4>17</vt:i4>
      </vt:variant>
      <vt:variant>
        <vt:lpstr>Theme</vt:lpstr>
      </vt:variant>
      <vt:variant>
        <vt:i4>15</vt:i4>
      </vt:variant>
      <vt:variant>
        <vt:lpstr>Embedded OLE Servers</vt:lpstr>
      </vt:variant>
      <vt:variant>
        <vt:i4>1</vt:i4>
      </vt:variant>
      <vt:variant>
        <vt:lpstr>Slide Titles</vt:lpstr>
      </vt:variant>
      <vt:variant>
        <vt:i4>123</vt:i4>
      </vt:variant>
    </vt:vector>
  </HeadingPairs>
  <TitlesOfParts>
    <vt:vector size="156" baseType="lpstr">
      <vt:lpstr>Arial</vt:lpstr>
      <vt:lpstr>Calibri</vt:lpstr>
      <vt:lpstr>Calibri Light</vt:lpstr>
      <vt:lpstr>Century Gothic</vt:lpstr>
      <vt:lpstr>Constantia</vt:lpstr>
      <vt:lpstr>Futura Bk BT</vt:lpstr>
      <vt:lpstr>Helvetica</vt:lpstr>
      <vt:lpstr>Inter</vt:lpstr>
      <vt:lpstr>Kalinga</vt:lpstr>
      <vt:lpstr>medium-content-sans-serif-font</vt:lpstr>
      <vt:lpstr>mediumllweb</vt:lpstr>
      <vt:lpstr>Monotype Sorts</vt:lpstr>
      <vt:lpstr>Tahoma</vt:lpstr>
      <vt:lpstr>Times New Roman</vt:lpstr>
      <vt:lpstr>Wingdings</vt:lpstr>
      <vt:lpstr>Wingdings 2</vt:lpstr>
      <vt:lpstr>Wingdings 3</vt:lpstr>
      <vt:lpstr>Default Design</vt:lpstr>
      <vt:lpstr>Flow</vt:lpstr>
      <vt:lpstr>1_Office Theme</vt:lpstr>
      <vt:lpstr>Office Theme</vt:lpstr>
      <vt:lpstr>3_Office Theme</vt:lpstr>
      <vt:lpstr>1_Flow</vt:lpstr>
      <vt:lpstr>1_LC.BRev.FY97</vt:lpstr>
      <vt:lpstr>4_Office Theme</vt:lpstr>
      <vt:lpstr>2_Flow</vt:lpstr>
      <vt:lpstr>1_Wisp</vt:lpstr>
      <vt:lpstr>2_Wisp</vt:lpstr>
      <vt:lpstr>5_Office Theme</vt:lpstr>
      <vt:lpstr>3_Wisp</vt:lpstr>
      <vt:lpstr>2_Office Theme</vt:lpstr>
      <vt:lpstr>2_Default Design</vt:lpstr>
      <vt:lpstr>Equation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 Kernel ( نواة ) Weights</vt:lpstr>
      <vt:lpstr>PowerPoint Presentation</vt:lpstr>
      <vt:lpstr>PowerPoint Presentation</vt:lpstr>
      <vt:lpstr>The usual structure of CNN</vt:lpstr>
      <vt:lpstr>PowerPoint Presentation</vt:lpstr>
      <vt:lpstr>PowerPoint Presentation</vt:lpstr>
      <vt:lpstr>PowerPoint Presentation</vt:lpstr>
      <vt:lpstr>PowerPoint Presentation</vt:lpstr>
      <vt:lpstr>PowerPoint Presentation</vt:lpstr>
      <vt:lpstr>So, how depth works in each layer?</vt:lpstr>
      <vt:lpstr>PowerPoint Presentation</vt:lpstr>
      <vt:lpstr>PowerPoint Presentation</vt:lpstr>
      <vt:lpstr>PowerPoint Presentation</vt:lpstr>
      <vt:lpstr>PowerPoint Presentation</vt:lpstr>
      <vt:lpstr>PowerPoint Presentation</vt:lpstr>
      <vt:lpstr>PowerPoint Presentation</vt:lpstr>
      <vt:lpstr>Data Augmentation</vt:lpstr>
      <vt:lpstr>Transfer Learning</vt:lpstr>
      <vt:lpstr>PowerPoint Presentation</vt:lpstr>
      <vt:lpstr>Transfer Learning Paradigms</vt:lpstr>
      <vt:lpstr>A. Fine Tune the pre-trained model</vt:lpstr>
      <vt:lpstr>PowerPoint Presentation</vt:lpstr>
      <vt:lpstr>PowerPoint Presentation</vt:lpstr>
      <vt:lpstr>PowerPoint Presentation</vt:lpstr>
      <vt:lpstr>PowerPoint Presentation</vt:lpstr>
      <vt:lpstr>PowerPoint Presentation</vt:lpstr>
      <vt:lpstr>PowerPoint Presentation</vt:lpstr>
      <vt:lpstr>Deep Image Segmentation</vt:lpstr>
      <vt:lpstr>Computer Vision Tasks</vt:lpstr>
      <vt:lpstr>PowerPoint Presentation</vt:lpstr>
      <vt:lpstr>PowerPoint Presentation</vt:lpstr>
      <vt:lpstr>Fully Convolutional Network for Semantic Segmentation</vt:lpstr>
      <vt:lpstr>Fully Convolutional Network for Segmentation</vt:lpstr>
      <vt:lpstr>FCN Layers</vt:lpstr>
      <vt:lpstr>PowerPoint Presentation</vt:lpstr>
      <vt:lpstr>Unpooling</vt:lpstr>
      <vt:lpstr>PowerPoint Presentation</vt:lpstr>
      <vt:lpstr>Deconvolution: Transposed Convolution</vt:lpstr>
      <vt:lpstr>PowerPoint Presentation</vt:lpstr>
      <vt:lpstr>PowerPoint Presentation</vt:lpstr>
      <vt:lpstr>PowerPoint Presentation</vt:lpstr>
      <vt:lpstr>PowerPoint Presentation</vt:lpstr>
      <vt:lpstr>Computer Vision Tasks</vt:lpstr>
      <vt:lpstr>Computer Vision Tasks</vt:lpstr>
      <vt:lpstr>Classification + Localization: Task</vt:lpstr>
      <vt:lpstr>PowerPoint Presentation</vt:lpstr>
      <vt:lpstr>Idea #1: Localization as Regression</vt:lpstr>
      <vt:lpstr>Simple Recipe for Classification + Localization</vt:lpstr>
      <vt:lpstr>PowerPoint Presentation</vt:lpstr>
      <vt:lpstr>Simple Recipe for Classification + Localization</vt:lpstr>
      <vt:lpstr>Simple Recipe for Classification + Localization</vt:lpstr>
      <vt:lpstr>Simple Recipe for Classification + Localization</vt:lpstr>
      <vt:lpstr>Idea #2: Sliding Window</vt:lpstr>
      <vt:lpstr>Sliding Window: Overfeat</vt:lpstr>
      <vt:lpstr>Sliding Window: Overfeat</vt:lpstr>
      <vt:lpstr>Sliding Window: Overfeat classification: takes the input window and produces a score. Regression: takes the layer-5 pooled features and produces a bounding box estimate (which can be outside the window) </vt:lpstr>
      <vt:lpstr>Sliding Window: Overfeat</vt:lpstr>
      <vt:lpstr>Sliding Window: Overfeat</vt:lpstr>
      <vt:lpstr>Sliding Window: Overfeat</vt:lpstr>
      <vt:lpstr>Sliding Window: Overfeat each estimated bounding box has an associated confidence. They are merged boxes to get the unified estimate.</vt:lpstr>
      <vt:lpstr>Sliding Window: Overfeat</vt:lpstr>
      <vt:lpstr>Sliding Window: Overfeat</vt:lpstr>
      <vt:lpstr>PowerPoint Presentation</vt:lpstr>
      <vt:lpstr>PowerPoint Presentation</vt:lpstr>
      <vt:lpstr>PowerPoint Presentation</vt:lpstr>
      <vt:lpstr>PowerPoint Presentation</vt:lpstr>
      <vt:lpstr>PowerPoint Presentation</vt:lpstr>
      <vt:lpstr>So, Detection as Classification</vt:lpstr>
      <vt:lpstr>Region Proposals</vt:lpstr>
      <vt:lpstr>(Region-Proposal CNN: R-CNN) </vt:lpstr>
      <vt:lpstr>Region Proposals: Selective Search</vt:lpstr>
      <vt:lpstr>R-CNN Training</vt:lpstr>
      <vt:lpstr>R-CNN Training</vt:lpstr>
      <vt:lpstr>R-CNN Training</vt:lpstr>
      <vt:lpstr>R-CNN Training</vt:lpstr>
      <vt:lpstr>R-CNN Training</vt:lpstr>
      <vt:lpstr>R-CNN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R-CNN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came Next?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Recent advances</vt:lpstr>
      <vt:lpstr>PowerPoint Presentation</vt:lpstr>
      <vt:lpstr>PowerPoint Presentation</vt:lpstr>
      <vt:lpstr>Multi-Modal Deep NNs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toronto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Energy-Based Models of High-Dimensional Data</dc:title>
  <dc:creator>hinton</dc:creator>
  <cp:lastModifiedBy>DELL</cp:lastModifiedBy>
  <cp:revision>152</cp:revision>
  <dcterms:created xsi:type="dcterms:W3CDTF">2002-09-28T03:36:33Z</dcterms:created>
  <dcterms:modified xsi:type="dcterms:W3CDTF">2023-05-27T17:52:39Z</dcterms:modified>
</cp:coreProperties>
</file>